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4" r:id="rId8"/>
    <p:sldId id="261" r:id="rId9"/>
    <p:sldId id="266" r:id="rId10"/>
    <p:sldId id="262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1509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45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9894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782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8058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7708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570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4853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507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915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59974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27560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028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00938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67760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95149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199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706D848-1BE9-411E-814D-63CBC73FE088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9CD978F-7772-49A1-88CD-591EFB721B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703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7200" dirty="0" smtClean="0"/>
              <a:t>Meet the teacher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Mrs O’Neill</a:t>
            </a:r>
            <a:endParaRPr lang="en-GB" sz="3600" dirty="0"/>
          </a:p>
        </p:txBody>
      </p:sp>
      <p:pic>
        <p:nvPicPr>
          <p:cNvPr id="4098" name="Picture 2" descr="Hi Smiley Images - ClipArt Bes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079" y="3386663"/>
            <a:ext cx="2009987" cy="2009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7469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8465" y="368177"/>
            <a:ext cx="9601196" cy="1303867"/>
          </a:xfrm>
        </p:spPr>
        <p:txBody>
          <a:bodyPr/>
          <a:lstStyle/>
          <a:p>
            <a:r>
              <a:rPr lang="en-GB" dirty="0" smtClean="0">
                <a:latin typeface="Letter-join Basic 40" panose="02000505000000020003" pitchFamily="50" charset="0"/>
              </a:rPr>
              <a:t>The Chestnut Team</a:t>
            </a:r>
            <a:endParaRPr lang="en-GB" dirty="0">
              <a:latin typeface="Letter-join Basic 40" panose="020005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36972"/>
          <a:stretch/>
        </p:blipFill>
        <p:spPr>
          <a:xfrm>
            <a:off x="747848" y="1326970"/>
            <a:ext cx="7534003" cy="49141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000309" y="1487378"/>
            <a:ext cx="2050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Letter-join Basic 40" panose="02000505000000020003" pitchFamily="50" charset="0"/>
              </a:rPr>
              <a:t>Mrs Adams</a:t>
            </a:r>
            <a:endParaRPr lang="en-GB" dirty="0">
              <a:latin typeface="Letter-join Basic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663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 smtClean="0"/>
              <a:t>My Background</a:t>
            </a:r>
            <a:endParaRPr lang="en-GB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1"/>
            <a:ext cx="9601196" cy="3647925"/>
          </a:xfrm>
        </p:spPr>
        <p:txBody>
          <a:bodyPr/>
          <a:lstStyle/>
          <a:p>
            <a:r>
              <a:rPr lang="en-GB" dirty="0" smtClean="0"/>
              <a:t>Studied Education (BA Hons) at Greenwich University </a:t>
            </a:r>
          </a:p>
          <a:p>
            <a:r>
              <a:rPr lang="en-GB" dirty="0" smtClean="0"/>
              <a:t>During my undergraduate degree I volunteered in many schools, including a Steiner school. </a:t>
            </a:r>
          </a:p>
          <a:p>
            <a:r>
              <a:rPr lang="en-GB" dirty="0" smtClean="0"/>
              <a:t>I then became a 1:1 TA to two SEND children. </a:t>
            </a:r>
          </a:p>
          <a:p>
            <a:r>
              <a:rPr lang="en-GB" dirty="0" smtClean="0"/>
              <a:t>Achieved QTS in English and Maths.</a:t>
            </a:r>
          </a:p>
          <a:p>
            <a:r>
              <a:rPr lang="en-GB" dirty="0" smtClean="0"/>
              <a:t>Completed PGCE at Canterbury Christ Church University. </a:t>
            </a:r>
          </a:p>
          <a:p>
            <a:r>
              <a:rPr lang="en-GB" dirty="0" smtClean="0"/>
              <a:t>Been teaching for </a:t>
            </a:r>
            <a:r>
              <a:rPr lang="en-GB" dirty="0" smtClean="0"/>
              <a:t>7 </a:t>
            </a:r>
            <a:r>
              <a:rPr lang="en-GB" dirty="0" smtClean="0"/>
              <a:t>years.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1206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My teaching style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455818"/>
            <a:ext cx="9601196" cy="398417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Calm – I do my best not to yell/ raise my voice </a:t>
            </a:r>
          </a:p>
          <a:p>
            <a:r>
              <a:rPr lang="en-GB" dirty="0" smtClean="0"/>
              <a:t>Nurturing – I will always make time to talk to children and listen to them.</a:t>
            </a:r>
          </a:p>
          <a:p>
            <a:r>
              <a:rPr lang="en-GB" dirty="0" smtClean="0"/>
              <a:t>Discuss choices: right/ wrong </a:t>
            </a:r>
          </a:p>
          <a:p>
            <a:r>
              <a:rPr lang="en-GB" dirty="0" smtClean="0"/>
              <a:t>High expectations – children to work hard and try their best. </a:t>
            </a:r>
          </a:p>
          <a:p>
            <a:r>
              <a:rPr lang="en-GB" dirty="0" smtClean="0"/>
              <a:t>Fun, interactive lessons as often as possible. </a:t>
            </a:r>
          </a:p>
          <a:p>
            <a:r>
              <a:rPr lang="en-GB" dirty="0" smtClean="0"/>
              <a:t>Learning outdoors, through acting, play and real life. </a:t>
            </a:r>
          </a:p>
          <a:p>
            <a:r>
              <a:rPr lang="en-GB" dirty="0" smtClean="0"/>
              <a:t>Mistakes are encouraged – best way to learn</a:t>
            </a:r>
          </a:p>
          <a:p>
            <a:r>
              <a:rPr lang="en-GB" dirty="0" smtClean="0"/>
              <a:t>Patient and kind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5395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my expectations?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29" y="2556932"/>
            <a:ext cx="10071462" cy="3569548"/>
          </a:xfrm>
        </p:spPr>
        <p:txBody>
          <a:bodyPr>
            <a:normAutofit/>
          </a:bodyPr>
          <a:lstStyle/>
          <a:p>
            <a:r>
              <a:rPr lang="en-GB" dirty="0" smtClean="0"/>
              <a:t>Children to read at least </a:t>
            </a:r>
            <a:r>
              <a:rPr lang="en-GB" dirty="0" smtClean="0"/>
              <a:t>3-4 </a:t>
            </a:r>
            <a:r>
              <a:rPr lang="en-GB" dirty="0" smtClean="0"/>
              <a:t>times a week. </a:t>
            </a:r>
          </a:p>
          <a:p>
            <a:r>
              <a:rPr lang="en-GB" dirty="0" smtClean="0"/>
              <a:t>Times tables practiced at least 4 times a week – TTRS and everyday life. </a:t>
            </a:r>
          </a:p>
          <a:p>
            <a:r>
              <a:rPr lang="en-GB" dirty="0" smtClean="0"/>
              <a:t>Homework </a:t>
            </a:r>
            <a:r>
              <a:rPr lang="en-GB" dirty="0" smtClean="0"/>
              <a:t>essentials to </a:t>
            </a:r>
            <a:r>
              <a:rPr lang="en-GB" dirty="0" smtClean="0"/>
              <a:t>be completed </a:t>
            </a:r>
          </a:p>
          <a:p>
            <a:r>
              <a:rPr lang="en-GB" dirty="0" smtClean="0"/>
              <a:t>Spelling to </a:t>
            </a:r>
            <a:r>
              <a:rPr lang="en-GB" dirty="0" smtClean="0"/>
              <a:t>be </a:t>
            </a:r>
            <a:r>
              <a:rPr lang="en-GB" dirty="0" smtClean="0"/>
              <a:t>practiced at home whenever possible</a:t>
            </a:r>
          </a:p>
          <a:p>
            <a:r>
              <a:rPr lang="en-GB" dirty="0" smtClean="0"/>
              <a:t>Children to be respectful and polite to teachers </a:t>
            </a:r>
          </a:p>
          <a:p>
            <a:r>
              <a:rPr lang="en-GB" dirty="0" smtClean="0"/>
              <a:t>Children to come to school with the correct uniform, PE kit, water bottle (filled) and a balanced lunch.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2302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you can expect from 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9512" y="2556931"/>
            <a:ext cx="10212976" cy="3674051"/>
          </a:xfrm>
        </p:spPr>
        <p:txBody>
          <a:bodyPr>
            <a:normAutofit/>
          </a:bodyPr>
          <a:lstStyle/>
          <a:p>
            <a:r>
              <a:rPr lang="en-GB" dirty="0" smtClean="0"/>
              <a:t>To get to know your children, listen to them and help them in every way I can.</a:t>
            </a:r>
          </a:p>
          <a:p>
            <a:r>
              <a:rPr lang="en-GB" dirty="0" smtClean="0"/>
              <a:t>Extended/challenge children so that they get all they can from lessons. </a:t>
            </a:r>
          </a:p>
          <a:p>
            <a:r>
              <a:rPr lang="en-GB" dirty="0" smtClean="0"/>
              <a:t>Encouragement to reflect on mistakes and learn from them. </a:t>
            </a:r>
          </a:p>
          <a:p>
            <a:r>
              <a:rPr lang="en-GB" dirty="0" smtClean="0"/>
              <a:t>Regular communication, but patience would be appreciated because there are very busy times of the day and term.</a:t>
            </a:r>
          </a:p>
          <a:p>
            <a:r>
              <a:rPr lang="en-GB" dirty="0" smtClean="0"/>
              <a:t>Homework </a:t>
            </a:r>
            <a:r>
              <a:rPr lang="en-GB" dirty="0" smtClean="0"/>
              <a:t>showcased reading </a:t>
            </a:r>
            <a:r>
              <a:rPr lang="en-GB" dirty="0" smtClean="0"/>
              <a:t>records checked. 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326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0269" y="573601"/>
            <a:ext cx="9601196" cy="572348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Letter-join Basic 40" panose="02000505000000020003" pitchFamily="50" charset="0"/>
              </a:rPr>
              <a:t>Reading needs to be a priority</a:t>
            </a:r>
            <a:endParaRPr lang="en-GB" dirty="0">
              <a:latin typeface="Letter-join Basic 40" panose="020005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0867" y="1356283"/>
            <a:ext cx="5490756" cy="5084840"/>
          </a:xfrm>
        </p:spPr>
        <p:txBody>
          <a:bodyPr>
            <a:normAutofit fontScale="85000" lnSpcReduction="10000"/>
          </a:bodyPr>
          <a:lstStyle/>
          <a:p>
            <a:r>
              <a:rPr lang="en-GB" dirty="0">
                <a:latin typeface="Letter-join Basic 40" panose="02000505000000020003" pitchFamily="50" charset="0"/>
                <a:cs typeface="Calibri" panose="020F0502020204030204" pitchFamily="34" charset="0"/>
              </a:rPr>
              <a:t>Reading expands a child’s vocabulary</a:t>
            </a:r>
          </a:p>
          <a:p>
            <a:r>
              <a:rPr lang="en-GB" dirty="0">
                <a:latin typeface="Letter-join Basic 40" panose="02000505000000020003" pitchFamily="50" charset="0"/>
                <a:cs typeface="Calibri" panose="020F0502020204030204" pitchFamily="34" charset="0"/>
              </a:rPr>
              <a:t>Reading helps build independence and self confidence</a:t>
            </a:r>
          </a:p>
          <a:p>
            <a:r>
              <a:rPr lang="en-GB" dirty="0">
                <a:latin typeface="Letter-join Basic 40" panose="02000505000000020003" pitchFamily="50" charset="0"/>
                <a:cs typeface="Calibri" panose="020F0502020204030204" pitchFamily="34" charset="0"/>
              </a:rPr>
              <a:t>Reading helps kids make sense of the world</a:t>
            </a:r>
          </a:p>
          <a:p>
            <a:r>
              <a:rPr lang="en-GB" dirty="0">
                <a:latin typeface="Letter-join Basic 40" panose="02000505000000020003" pitchFamily="50" charset="0"/>
                <a:cs typeface="Calibri" panose="020F0502020204030204" pitchFamily="34" charset="0"/>
              </a:rPr>
              <a:t>Reading with your kids is great family bonding</a:t>
            </a:r>
          </a:p>
          <a:p>
            <a:r>
              <a:rPr lang="en-GB" dirty="0">
                <a:latin typeface="Letter-join Basic 40" panose="02000505000000020003" pitchFamily="50" charset="0"/>
                <a:cs typeface="Calibri" panose="020F0502020204030204" pitchFamily="34" charset="0"/>
              </a:rPr>
              <a:t>Reading is a great entertainment alternative (so long, video games!)</a:t>
            </a:r>
          </a:p>
          <a:p>
            <a:r>
              <a:rPr lang="en-GB" dirty="0">
                <a:latin typeface="Letter-join Basic 40" panose="02000505000000020003" pitchFamily="50" charset="0"/>
                <a:cs typeface="Calibri" panose="020F0502020204030204" pitchFamily="34" charset="0"/>
              </a:rPr>
              <a:t>Reading helps kids become better communicators</a:t>
            </a:r>
          </a:p>
          <a:p>
            <a:r>
              <a:rPr lang="en-GB" dirty="0">
                <a:latin typeface="Letter-join Basic 40" panose="02000505000000020003" pitchFamily="50" charset="0"/>
                <a:cs typeface="Calibri" panose="020F0502020204030204" pitchFamily="34" charset="0"/>
              </a:rPr>
              <a:t>Reading takes kids places they’ve never been and broadens their </a:t>
            </a:r>
            <a:r>
              <a:rPr lang="en-GB" dirty="0" smtClean="0">
                <a:latin typeface="Letter-join Basic 40" panose="02000505000000020003" pitchFamily="50" charset="0"/>
                <a:cs typeface="Calibri" panose="020F0502020204030204" pitchFamily="34" charset="0"/>
              </a:rPr>
              <a:t>horizons</a:t>
            </a:r>
          </a:p>
          <a:p>
            <a:r>
              <a:rPr lang="en-GB" b="1" dirty="0" smtClean="0">
                <a:latin typeface="Letter-join Basic 40" panose="02000505000000020003" pitchFamily="50" charset="0"/>
                <a:cs typeface="Calibri" panose="020F0502020204030204" pitchFamily="34" charset="0"/>
              </a:rPr>
              <a:t>Even if your child is reading chapter books, daily talk and discussion about stories and reading together is one of the best things you can do.</a:t>
            </a:r>
            <a:endParaRPr lang="en-GB" b="1" dirty="0">
              <a:latin typeface="Letter-join Basic 40" panose="02000505000000020003" pitchFamily="50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  <p:pic>
        <p:nvPicPr>
          <p:cNvPr id="2050" name="Picture 2" descr="Benefits of Reading INFOGRAPHIC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01"/>
          <a:stretch/>
        </p:blipFill>
        <p:spPr bwMode="auto">
          <a:xfrm>
            <a:off x="679269" y="1145949"/>
            <a:ext cx="5068388" cy="571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136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 days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023" y="2556932"/>
            <a:ext cx="10060574" cy="3318936"/>
          </a:xfrm>
        </p:spPr>
        <p:txBody>
          <a:bodyPr/>
          <a:lstStyle/>
          <a:p>
            <a:r>
              <a:rPr lang="en-GB" dirty="0" smtClean="0"/>
              <a:t>Monday </a:t>
            </a:r>
            <a:r>
              <a:rPr lang="en-GB" dirty="0" smtClean="0"/>
              <a:t>afternoons</a:t>
            </a:r>
            <a:endParaRPr lang="en-GB" dirty="0" smtClean="0"/>
          </a:p>
          <a:p>
            <a:r>
              <a:rPr lang="en-GB" dirty="0" smtClean="0"/>
              <a:t>Wednesday Afternoons</a:t>
            </a:r>
            <a:endParaRPr lang="en-GB" dirty="0" smtClean="0"/>
          </a:p>
          <a:p>
            <a:pPr marL="0" indent="0">
              <a:buNone/>
            </a:pPr>
            <a:r>
              <a:rPr lang="en-GB" u="sng" dirty="0" smtClean="0"/>
              <a:t>PE kit:</a:t>
            </a:r>
            <a:endParaRPr lang="en-GB" u="sng" dirty="0"/>
          </a:p>
          <a:p>
            <a:pPr marL="0" indent="0">
              <a:buNone/>
            </a:pPr>
            <a:r>
              <a:rPr lang="en-GB" dirty="0" smtClean="0"/>
              <a:t>Plimsolls and trainers are acceptable</a:t>
            </a:r>
          </a:p>
          <a:p>
            <a:pPr marL="0" indent="0">
              <a:buNone/>
            </a:pPr>
            <a:r>
              <a:rPr lang="en-GB" dirty="0" smtClean="0"/>
              <a:t>No </a:t>
            </a:r>
            <a:r>
              <a:rPr lang="en-GB" dirty="0" smtClean="0"/>
              <a:t>football </a:t>
            </a:r>
            <a:r>
              <a:rPr lang="en-GB" dirty="0" smtClean="0"/>
              <a:t>kits </a:t>
            </a:r>
            <a:endParaRPr lang="en-GB" dirty="0" smtClean="0"/>
          </a:p>
          <a:p>
            <a:pPr marL="0" indent="0">
              <a:buNone/>
            </a:pPr>
            <a:r>
              <a:rPr lang="en-GB" b="1" dirty="0" smtClean="0"/>
              <a:t>Term 4 and 5: Swimming lessons</a:t>
            </a:r>
            <a:endParaRPr lang="en-GB" b="1" dirty="0"/>
          </a:p>
        </p:txBody>
      </p:sp>
      <p:pic>
        <p:nvPicPr>
          <p:cNvPr id="1026" name="Picture 2" descr="Merstham Primary School Unifo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542" y="819572"/>
            <a:ext cx="3810992" cy="372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6011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72" y="119199"/>
            <a:ext cx="12034833" cy="6634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400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Termly Trips to cover topics and give the children enriching and exciting experiences, (to be confirmed when finalised</a:t>
            </a:r>
            <a:r>
              <a:rPr lang="en-GB" dirty="0" smtClean="0"/>
              <a:t>), and I will upload onto the website. </a:t>
            </a:r>
            <a:endParaRPr lang="en-GB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233602"/>
              </p:ext>
            </p:extLst>
          </p:nvPr>
        </p:nvGraphicFramePr>
        <p:xfrm>
          <a:off x="985520" y="3921150"/>
          <a:ext cx="10220958" cy="1954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3493">
                  <a:extLst>
                    <a:ext uri="{9D8B030D-6E8A-4147-A177-3AD203B41FA5}">
                      <a16:colId xmlns:a16="http://schemas.microsoft.com/office/drawing/2014/main" val="2988075493"/>
                    </a:ext>
                  </a:extLst>
                </a:gridCol>
                <a:gridCol w="1703493">
                  <a:extLst>
                    <a:ext uri="{9D8B030D-6E8A-4147-A177-3AD203B41FA5}">
                      <a16:colId xmlns:a16="http://schemas.microsoft.com/office/drawing/2014/main" val="4119396103"/>
                    </a:ext>
                  </a:extLst>
                </a:gridCol>
                <a:gridCol w="1703493">
                  <a:extLst>
                    <a:ext uri="{9D8B030D-6E8A-4147-A177-3AD203B41FA5}">
                      <a16:colId xmlns:a16="http://schemas.microsoft.com/office/drawing/2014/main" val="3171013485"/>
                    </a:ext>
                  </a:extLst>
                </a:gridCol>
                <a:gridCol w="1703493">
                  <a:extLst>
                    <a:ext uri="{9D8B030D-6E8A-4147-A177-3AD203B41FA5}">
                      <a16:colId xmlns:a16="http://schemas.microsoft.com/office/drawing/2014/main" val="2922841476"/>
                    </a:ext>
                  </a:extLst>
                </a:gridCol>
                <a:gridCol w="1703493">
                  <a:extLst>
                    <a:ext uri="{9D8B030D-6E8A-4147-A177-3AD203B41FA5}">
                      <a16:colId xmlns:a16="http://schemas.microsoft.com/office/drawing/2014/main" val="1226380668"/>
                    </a:ext>
                  </a:extLst>
                </a:gridCol>
                <a:gridCol w="1703493">
                  <a:extLst>
                    <a:ext uri="{9D8B030D-6E8A-4147-A177-3AD203B41FA5}">
                      <a16:colId xmlns:a16="http://schemas.microsoft.com/office/drawing/2014/main" val="3237607387"/>
                    </a:ext>
                  </a:extLst>
                </a:gridCol>
              </a:tblGrid>
              <a:tr h="717252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Letter-join Basic 40" panose="02000505000000020003" pitchFamily="50" charset="0"/>
                        </a:rPr>
                        <a:t>Term 1</a:t>
                      </a:r>
                      <a:endParaRPr lang="en-GB" sz="3600" dirty="0">
                        <a:latin typeface="Letter-join Basic 40" panose="02000505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Letter-join Basic 40" panose="02000505000000020003" pitchFamily="50" charset="0"/>
                        </a:rPr>
                        <a:t>Term 2</a:t>
                      </a:r>
                      <a:endParaRPr lang="en-GB" sz="3600" dirty="0">
                        <a:latin typeface="Letter-join Basic 40" panose="02000505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Letter-join Basic 40" panose="02000505000000020003" pitchFamily="50" charset="0"/>
                        </a:rPr>
                        <a:t>Term 3</a:t>
                      </a:r>
                      <a:endParaRPr lang="en-GB" sz="3600" dirty="0">
                        <a:latin typeface="Letter-join Basic 40" panose="02000505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Letter-join Basic 40" panose="02000505000000020003" pitchFamily="50" charset="0"/>
                        </a:rPr>
                        <a:t>Term 4</a:t>
                      </a:r>
                      <a:endParaRPr lang="en-GB" sz="3600" dirty="0">
                        <a:latin typeface="Letter-join Basic 40" panose="02000505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Letter-join Basic 40" panose="02000505000000020003" pitchFamily="50" charset="0"/>
                        </a:rPr>
                        <a:t>Term</a:t>
                      </a:r>
                      <a:r>
                        <a:rPr lang="en-GB" sz="3600" baseline="0" dirty="0" smtClean="0">
                          <a:latin typeface="Letter-join Basic 40" panose="02000505000000020003" pitchFamily="50" charset="0"/>
                        </a:rPr>
                        <a:t> 5</a:t>
                      </a:r>
                      <a:endParaRPr lang="en-GB" sz="3600" dirty="0">
                        <a:latin typeface="Letter-join Basic 40" panose="02000505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Letter-join Basic 40" panose="02000505000000020003" pitchFamily="50" charset="0"/>
                        </a:rPr>
                        <a:t>Term 6</a:t>
                      </a:r>
                      <a:endParaRPr lang="en-GB" sz="3600" dirty="0">
                        <a:latin typeface="Letter-join Basic 40" panose="02000505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4734462"/>
                  </a:ext>
                </a:extLst>
              </a:tr>
              <a:tr h="1237466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Letter-join Basic 40" panose="02000505000000020003" pitchFamily="50" charset="0"/>
                        </a:rPr>
                        <a:t>Rochester – Geography</a:t>
                      </a:r>
                      <a:r>
                        <a:rPr lang="en-GB" baseline="0" dirty="0" smtClean="0">
                          <a:latin typeface="Letter-join Basic 40" panose="02000505000000020003" pitchFamily="50" charset="0"/>
                        </a:rPr>
                        <a:t> field trip</a:t>
                      </a:r>
                      <a:endParaRPr lang="en-GB" dirty="0">
                        <a:latin typeface="Letter-join Basic 40" panose="02000505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>
                        <a:latin typeface="Letter-join Basic 40" panose="02000505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>
                        <a:latin typeface="Letter-join Basic 40" panose="02000505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>
                        <a:latin typeface="Letter-join Basic 40" panose="02000505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Letter-join Basic 40" panose="02000505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Letter-join Basic 40" panose="02000505000000020003" pitchFamily="50" charset="0"/>
                        </a:rPr>
                        <a:t>Harry Potter studios </a:t>
                      </a:r>
                      <a:endParaRPr lang="en-GB" dirty="0">
                        <a:latin typeface="Letter-join Basic 40" panose="02000505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68251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12399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222" y="929881"/>
            <a:ext cx="4939935" cy="130386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Thank you for coming!</a:t>
            </a:r>
            <a:endParaRPr lang="en-GB" dirty="0"/>
          </a:p>
        </p:txBody>
      </p:sp>
      <p:pic>
        <p:nvPicPr>
          <p:cNvPr id="3074" name="Picture 2" descr="Question Mem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486" y="680923"/>
            <a:ext cx="4833257" cy="543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2171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14516</TotalTime>
  <Words>467</Words>
  <Application>Microsoft Office PowerPoint</Application>
  <PresentationFormat>Widescreen</PresentationFormat>
  <Paragraphs>60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Garamond</vt:lpstr>
      <vt:lpstr>Letter-join Basic 40</vt:lpstr>
      <vt:lpstr>Organic</vt:lpstr>
      <vt:lpstr>Meet the teacher</vt:lpstr>
      <vt:lpstr>The Chestnut Team</vt:lpstr>
      <vt:lpstr>My Background</vt:lpstr>
      <vt:lpstr>My teaching style</vt:lpstr>
      <vt:lpstr>What are my expectations?</vt:lpstr>
      <vt:lpstr>What you can expect from me</vt:lpstr>
      <vt:lpstr>Reading needs to be a priority</vt:lpstr>
      <vt:lpstr>PE days</vt:lpstr>
      <vt:lpstr>PowerPoint Presentation</vt:lpstr>
      <vt:lpstr>Trips</vt:lpstr>
      <vt:lpstr>Thank you for coming!</vt:lpstr>
    </vt:vector>
  </TitlesOfParts>
  <Company>Hadlow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Bryony O'Neill</dc:creator>
  <cp:lastModifiedBy>Bryony O'Neill</cp:lastModifiedBy>
  <cp:revision>25</cp:revision>
  <dcterms:created xsi:type="dcterms:W3CDTF">2022-12-12T13:13:52Z</dcterms:created>
  <dcterms:modified xsi:type="dcterms:W3CDTF">2025-09-01T11:51:25Z</dcterms:modified>
</cp:coreProperties>
</file>