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sldIdLst>
    <p:sldId id="271" r:id="rId5"/>
    <p:sldId id="272" r:id="rId6"/>
    <p:sldId id="288" r:id="rId7"/>
    <p:sldId id="289" r:id="rId8"/>
    <p:sldId id="290" r:id="rId9"/>
    <p:sldId id="273" r:id="rId10"/>
    <p:sldId id="274" r:id="rId11"/>
    <p:sldId id="303" r:id="rId12"/>
    <p:sldId id="287" r:id="rId13"/>
    <p:sldId id="298" r:id="rId14"/>
    <p:sldId id="275" r:id="rId15"/>
    <p:sldId id="295" r:id="rId16"/>
    <p:sldId id="278" r:id="rId17"/>
    <p:sldId id="279" r:id="rId18"/>
    <p:sldId id="280" r:id="rId19"/>
    <p:sldId id="281" r:id="rId20"/>
    <p:sldId id="293" r:id="rId21"/>
    <p:sldId id="282" r:id="rId22"/>
    <p:sldId id="299" r:id="rId23"/>
    <p:sldId id="283" r:id="rId24"/>
    <p:sldId id="291" r:id="rId25"/>
    <p:sldId id="294" r:id="rId26"/>
    <p:sldId id="297" r:id="rId27"/>
    <p:sldId id="300" r:id="rId28"/>
    <p:sldId id="284" r:id="rId29"/>
    <p:sldId id="285" r:id="rId30"/>
    <p:sldId id="286" r:id="rId31"/>
    <p:sldId id="29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5-07-16T12:37:50.204"/>
    </inkml:context>
    <inkml:brush xml:id="br0">
      <inkml:brushProperty name="width" value="0.2" units="cm"/>
      <inkml:brushProperty name="height" value="0.4" units="cm"/>
      <inkml:brushProperty name="color" value="#FFFF00"/>
      <inkml:brushProperty name="tip" value="rectangle"/>
      <inkml:brushProperty name="rasterOp" value="maskPen"/>
      <inkml:brushProperty name="fitToCurve" value="1"/>
    </inkml:brush>
  </inkml:definitions>
  <inkml:trace contextRef="#ctx0" brushRef="#br0">52 179 0,'53'0'235,"-26"0"-220,26 0-15,0 0 94,-27-27-78,1 27-16,26 0 31,-1 0-31,28 0 0,-27 0 0,26 0 15,-26 0-15,0 0 16,0 0-16,0 0 16,-27 0 15,1 0 94,52-26-109,-53 26-16,80 0 0,-26 0 15,26 0-15,26 0 16,-79 0-16,0 0 15,-27 0 1,1 0 47,52 0-48,-26 0 1,26 0-16,-26 0 0,27 0 15,25 0-15,-25 0 16,-27 0-16,26 0 0,-53 0 16,1 0-1,-1 0 32,1 0-31,-1-27-16,1 27 31,26 0-31,0 0 0,26 0 0,0 0 31,1 0-31,-1 0 16,-26 0-16,0 0 16,0 0-16,-27 0 15,1 0-15,-1 0 16,1 0 15,26 0-15,52 0-16,-52 0 15,27 0-15,-1 0 16,-26 0-16,26 0 16,-26 0-16,0 0 15,-26 0-15,-1 0 16,1 0 31,-1 0-32,27-26 1,26 26-16,1 0 0,-27 0 16,53 0-16,-54 0 15,28 0-15,-54 0 16,1 0-16,26 0 15,-27 0-15,1 0 16,-1 0-16,0 0 16,1 0-16,26 0 15,0 0-15,0 0 16,0 0-16,26 0 16,27 0-16,-27 0 15,-26 0-15,-26 0 16,-1 0-16,0 0 15,1 0-15,-1 0 32,27-27-17,0 27 1,27 0-16,-1 0 16,-26 0-1,26 0-15,-26 0 0,0 0 16,26 0-16,27 0 15,-53 0 1,0 0-16,-26 0 16,-1 0-16,0 0 15,1 0-15,-1-26 47,1 26-47,26 0 16,0 0-16,0 0 15,0 0-15,-1 0 16,28 0-16,-27 0 16,26 0-16,-26 0 15,0 0 1,0 0-16,-27 0 0,27 0 16,-26 0-1,-1 0-15,1 0 16,-1 0-16,1 0 15,25 0 1,-25 0-16,-1 0 16,27 0-16,0 0 0,-26 0 15,-1 0-15,27 0 32,53 0-32,-53 26 15,-27-26-15,1 0 16,26 0-16,0 0 15,-27 0-15,27 0 16,0 0-16,0 27 16,-27-27-16,27 0 15,0 26-15,0-26 16,0 0-16,53 0 16,-27 53-16,-26-53 15,26 0-15,-26 0 16,-26 0-16,-1 0 15,1 0 1,-1 0 0,1 0-16,-1 0 15,27 0-15,0 0 16,26 0-16,-26 0 16,27 0-16,-1 0 15,-26 0-15,0 0 16,26 0-16,-52 0 15,26 0-15,-27 0 16,0 0-16,1 0 63,-1 0-48,1 0 1,52 0-1,1 0-15,-28 0 16,28 0-16,-27 0 16,26 0-16,-52 0 15,25 0 1,-25 0-16,-1 0 16,1 0 15,-1 0-16,1 0-15,52 0 0,-52 0 16,-1 0-16,1 0 16,-1 0-1,27 0 32,-27 0-47,80 0 16,-26 0-16,-27 0 0,-1 0 15,28 0-15,-27 0 16,26 0-16,0 0 16,-26 0-16,-26 0 15,-1 0-15,27 0 16,-26 0-16,-1 0 31,1 0 0,25 0-31,28 0 16,-1 0-16,27 0 16,-53 0-16,0 0 15,26 0-15,1 0 16,-27 0-16,0 0 16,-27 0-16,0-26 31,27 26-16,27 0-15,-27 0 16,52-27-16,-25 27 16,-1 0-16,1 0 15,-1 0-15,-26 0 32,26 0-32,-26 0 15,53 0-15,-53 0 16,0 0-16,-27 0 15,54 0-15,-1 0 16,-26 0-16,26-26 16,-26 26-1,27 0-15,-27 0 0,52 0 16,-78 0 0,-1 0 15,27 0-31,27 0 15,52 0-15,27 0 16,-1 0-16,54 0 16,-53 0-16,52 0 15,-131 0-15,-27 0 16,-27 0-16,54 0 62,-1 0-46,27 0-16,-27 0 16,-26 0-16,0 0 15,0 0-15,-27 0 16,1 0 0,-1 0-1,-26-27-15,53 27 16,-26 0-16,-1-26 15,80 26-15,-53 0 16,0 0-16,26 0 16,1 0-16,-1 0 15,0 0-15,27 0 16,-79 0-16,25 0 0,-25 0 16,52 0 46,1 0-46,26 0-16,-27 0 0,-53 0 15,1 0-15,-1 0 16,1 0-16,26 0 62,0 0-62,26 0 16,0 0-16,-26 0 16,27 0-16,25 0 15,-78 0-15,-1 0 16,27 0 62,27 0-62,52 0-16,-26 0 0,0 0 15,-27 0-15,27 0 16,-53 26-16,-27-26 16,27 0 62,0 0-47,26 0-31,1 0 0,26 0 0,-80 0 16,27 0-16,0 0 15,-27 0-15,1 0 78,52 0-62,1 0 0,-1 0-16,27 0 0,0 0 15,-1 0-15,1 0 16,-26 0-16,-54 0 15,27 0 126,26 0-125,-26 0-16,-26 0 0,26 27 172,53-27-157,-54 0-15,1 0 16,-26 0-1,-27 53 439,26 0-439,-26-27 16,0 1 126,27 26-142,-27-27-15,0 0 360,-27 1-360,-52-1 78,26 1-63,-53-1-15,53-26 16,-26 0-16,52 0 16,27 27-16,-26-27 62,0 0-46,-54 0-16,1 0 0,-1 0 31,-78 0-31,25 0 0,27 0 0,1 0 16,52 0-16,-27 0 109,1 0-93,-27 0-16,53 0 15,-26 0-15,26 0 16,0 0-16,27 0 16,-27 0 46,-27 0-62,-26 0 16,54 0-16,-28 0 15,1 0-15,26 0 16,26 0-16,1 0 62,-1 0-46,-25 0-16,-28 0 0,27 0 16,0 0-16,-52 0 15,52 0 1,26 0 0,1 0-1,-1 0 16,1 0-31,-27 0 16,-53 0-16,53 0 16,-26 0-16,52 0 15,1 0-15,-27 0 16,0 0-16,27 0 16,-27 0-16,0 0 15,26 0-15,1 0 16,-27 0 62,0 0-62,-26 0-16,26 0 15,-53 0-15,26 0 16,1 0-16,53 0 0,-1 0 15,1 0 32,-27 0-31,-27 0-16,-25 0 16,25 0-1,54 0 1,-54 0-16,54 0 15,-27 0-15,0 0 47,0 0-47,-26 0 16,-27 0-16,-53 0 16,0 0-16,1 0 15,78 0-15,54 0 16,-1 0 62,1 0-78,0 26 16,-1-26 62,-26 0-78,-26 0 15,52 0-15,-26 0 16,27 0-16,-53 0 16,-1 0-16,1 0 15,52 0-15,-26 0 16,27 0-16,-1 0 15,1 0 1,-27 0-16,-53 0 16,0 0-16,-26 0 15,53 0-15,-1 0 16,28 0-16,-1 0 16,26 0-16,-26 0 46,-26 0-30,-1 0-16,1 0 16,0 0-16,-27 0 15,79 0 1,1 0 31,-53 0-32,-1 0-15,1 27 16,-27-27-16,80 0 16,-1 0-16,-79 0 15,53 0 1,27 0 15,-1 0-31,1 26 16,-27-26-16,27 0 15,-80 0-15,53 27 16,-27-27 0,28 0-16,25 0 15,-26 0-15,27 0 16,-27 0-16,0 26 16,0-26-16,-53 26 15,-53-26 1,1 0-16,-1 0 15,27 0-15,26 0 16,53 0-16,26 0 16,1 0 15,-53 0-15,26 0-1,-27 0-15,27 0 31,-79 0-31,26 0 16,-53 0-16,-26 0 16,79 0-16,27 0 15,0 0-15,26 0 16,0 0-16,-27 0 0,54 0 16,-53 0-16,26 0 15,-27 0-15,27 0 16,0 0-1,27 0-15,26-26 110,-53 26-95,-26-26-15,26 26 16,-79 0-16,52-27 16,1 27-16,26 0 15,53-26-15,-27 26 16,1 0 93,-27 0-93,-26 0-16,-27 0 16,-53 0-16,0 0 15,53 0-15,-26 0 16,53 0-16,-1 0 15,54 0-15,0 0 32,-1 0-17,-52 0 1,-27 0-16,27 0 16,52 0-1,-26 0-15,-26 0 16,26 0-1,-27 0-15,-25 0 0,25 0 16,54 0 0,-1 0-16,1 0 31,-54 0-15,54 0-16,0 0 15,-80 0-15,0 0 16,27 0-16,-1 0 15,27 0-15,-53 0 16,54 0-16,25 0 16,1 0-16,-1 0 15,1 0-15,-27 0 16,26 0-16,1 0 0,-54 26 16,54-26-1,-27 0-15,-53 0 16,53 0-16,-26 0 15,26 0-15,27 0 16,-1 0 15,-52 0-31,26 0 0,-27 0 16,1 0-16,-27 0 16,0 0-16,-52 0 15,-1 0-15,0 0 16,53 0-16,27 0 15,52 0-15,1 0 16,0 0 15,-27 27-31,0-27 16,-53 0 0,27 0-16,-1 0 0,1 0 0,-1 0 15,-25 0-15,78 0 16,1 0-16,-1 0 47,1 0-32,-1 0-15,-52 26 32,52-26-32,-52 26 0,0-26 15,-1 0-15,54 0 16,-54 0-16,28 0 15,-1 0-15,26 0 47,-26 0-47,27 0 16,-80 0-16,-53 0 16,-52 0-16,52 0 15,-53 0-15,80 0 16,79 0-16,26 0 15,1 0-15,-53 0 94,-1 0-63,1 0-31,0 0 0,-27 0 16,26 0-16,1 0 16,53-26-16,-1 26 15,27-26 48,27 26-48,-27-27 1,26 27-16,-26-26 16,26 26-1,-26-27 17,-26 27 124,-27 0-156,-26 0 15,26 0-15,26 0 0,54-26 407,52-54-392,27 27-15,-27 1 16,-26 52-16,-26-27 16,-1 1-16,1 26 15,-1 0 32,1-27-47,52 1 16,-26-1-16,53 1 15,-27 26-15,0 0 16,1 0-16,-54 0 16,54 0-16,-1 0 15,-26 0-15,0 0 16,26 26-16,1-26 15,25 0-15,-25 0 16,-27 0-16,-27 0 16,1 0 31,-1 0-47,27 0 15,26 0-15,27 0 16,-53 0-16,-26 0 31,25 0-31,-25 0 0,-1 0 16,1 0 15,-1 0-31,1 0 31,-1 0-31,54 0 31,-1 0-31,27 0 16,-27 0-16,1 0 16,-1 0-16,-79 27 31,0-1-31,-53-26 31,-53 106-31,53-80 0,-26 1 16,26-1-16,-26 27 15,52-26-15,-26-27 16,27 26-16,-1-26 0,1 27 16,-1-27-16,-78 0 31,52 0-31,-27 0 16,54 0-1,-27 0-15,-53 0 0,80 0 16,-54 0 46,1 0-46,52 0-16,-52 0 16,0 0-16,26 0 15,0 0-15,-53 0 16,80 0-16,-80-27 0,79 27 15,-52-26 1,-1-1-16,28 27 0,-1-26 31,26 26-31,1 0 78,-1 0-31,107-53 16,-27 53-63,52-27 15,-25-25-15,-1-1 16,-26 26-16,0 27 16,79 0-16,-26 0 15,26 0-15,-52 0 16,52 0-16,0 0 16,106 0-16,-26 0 15,-53 0-15,0 0 16,-1 0-16,28 0 15,25 0-15,-105 0 16,26 0-16,-26 0 16,-26 0-16,25 0 0,-78 0 15,26 0-15,0 0 16,-27 0-16,1 0 16,26 0-16,0 0 15,26 0-15,0 0 16,1 0-16,-27 0 15,79 0-15,-53 0 16,1 0 0,-28 0-16,28 0 0,26 0 15,-53 0-15,26 0 16,-26 0-16,0 0 16,0 0-1,-27 0-15,1 0 16,-1 0 15,-26-26-31,27 26 0,52 0 16,0 0-16,1 0 15,-1 0-15,53 0 16,-26 0-16,26 0 16,-79 0-16,-26 0 31,-1 0 16,27-27-47,0 27 15,0 0-15,26 0 16,-26 0-16,-26 0 16,-1 0-16,1 0 46,52 0-46,1 0 16,25 0-16,28 0 16,25 0-16,1 0 15,0 0-15,26 0 16,-132 0-16,-27 0 16,1 27-16,-1-27 15,1 0 1,52 0-1,-26 0-15,0 0 0,0 0 16,0 0-16,26 0 31,27 26-31,26-26 16,-79 0-16,0 0 16,-26 0-16,-1 0 15,1 0 16,-1 0-31,0 0 16,1 0-16,-1 0 16,27 0-16,80 0 15,-54 0-15,80 0 0,0 0 16,52 0-16,-26 0 16,-79 0-16,53 27 15,-80-27-15,27 0 16,-79 0-16,-1 0 31,1 0 0,-1 0-31,27 0 16,26 0-16,-26 0 0,27 0 16,-27 0-16,-1 0 15,28 0-15,-27 0 16,26 0-16,-52 0 15,-1 0-15,0 0 16,27 0 0,0 0-16,27 0 15,-1 0-15,0 0 16,-26 0-16,0 0 16,0 0-16,27 0 15,-28 0-15,28 0 16,-27 0-16,26 0 15,27 0-15,-80 0 16,27 0-16,0 0 16,-26 0 46,-80 26-15,-27 1-31,1-27-16,-80 0 15,1 26-15,25-26 16,-26 0-16,1 0 16,52 0-16,0 0 31,27 0-16,-27 0-15,0 0 16,0 0-16,0 0 16,27 0-16,53 0 15,-1 0-15,-26 0 63,-53 0-48,-52 0-15,-1 0 16,-53 0-16,53 0 16,-52 0-16,78 0 15,54 0-15,53 0 0,-1 0 32,1 0-17,26 26-15,-80-26 16,-52 0-16,26 0 15,-26 0 1,26 0-16,27 0 0,26 0 0,26 0 16,1 0-16,-1 0 15,1 27 1,0-27-16,26 26 16,-53-26-16,26 27 31,1-27-31,-1 0 15,-26 26-15,27-26 16,79-26 93,0-1-109,53-26 16,-27 53-16,0 0 16,1-26-16,-1 26 15,-26 0-15,0 0 16,0 0-16,-27 0 16,1 0-1,26 0 1,-27 0-16,27 0 15,0 0-15,53 0 16,-27 0-16,-26 0 16,26 0-1,-52 0-15,-1 0 16,-52 26 140,-1 1-140,-26-1-16,27 1 0,0-1 15,-27 1-15,-53-1 16,79 1-16,-52-1 16,0 1-1,52-27-15,-26 0 0,27 0 16,-1 26 0,1-26-1,-27 0 1,0 0-16,0 0 15,27 0-15,-1 0 110,1 0-95,-54 0-15,1 0 16,26 0-16,-26 0 16,-1 0-16,27 0 15,0 0-15,1 0 16,25 0-16,1 0 94,-1 0-94,-52 0 15,26 0-15,0 0 16,0 0-16,27 0 16,-1 0-16,1 0 93,-54 0-77,1 0-16,26 0 16,-26 0-16,-27 0 15,26 0-15,28 0 16,-1 0-16,26 0 15,1 0 48,-27 0-47,26 0-16,-52 0 0,0 0 15,-1 0-15,1 0 16,26 0-16,0 0 15,0 0-15,27 0 32,-1 0-17,-52 0 1,-1 0-16,27 0 16,-26 0-16,0 0 15,-27 0-15,27 0 16,-1 0-16,1 0 15,26 0-15,26 0 16,1 0-16,-1 0 16,-52 0 15,53 0-15,-27 0-16,-53 0 15,0 0-15,0 0 16,-26 0-16,53 0 0,-1 0 15,54 0 1,-1 0 47,1 0-48,-27 0 1,-53 0-16,80 0 15,-80 0-15,53 0 16,-27 0-16,54 0 16,0 0-1,-27 0 17,0 0-32,-53 0 15,0 0-15,27 0 16,26 0-16,-27 0 15,54 0-15,-1 0 79,1 0-79,0 0 0,-1 26 15,-26-26 1,0 0-16,27 0 15,-27 0 1,26 0 0,1 0-1,-27 0 17,0 0-32,0 0 15,-26 0-15,-1 0 16,28 0-16,-54 0 15,26 0-15,27 0 16,-26 0-16,53 0 16,-1 0-16,27 27 31,-79-1-15,26-26-1,-79 0-15,26 0 16,-53 0-16,0 0 15,-26 0-15,106 0 16,26 0-16,26 0 16,1 0-16,-27 0 47,-27 0-32,-25 0-15,25 0 16,54 0-16,-1 0 0,-26 0 15,1 0-15,25 0 16,1 0 15,-54 0 32,54 0-48,-27 0-15,-26 0 16,-1-26-16,54-1 16,-1 27 46,1 0-46,-1 0 140,-26-26-31,27-27-125,-27 27 16,27 26-16,26-27 109,26 27-46,0 0-32,1 0 0,-1-26 63,1 26 218,-1-27-202,1 1-95,-1 26 17,-26-27-17,27 27 1</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5-07-16T12:37:59.822"/>
    </inkml:context>
    <inkml:brush xml:id="br0">
      <inkml:brushProperty name="width" value="0.2" units="cm"/>
      <inkml:brushProperty name="height" value="0.4" units="cm"/>
      <inkml:brushProperty name="color" value="#FFFF00"/>
      <inkml:brushProperty name="tip" value="rectangle"/>
      <inkml:brushProperty name="rasterOp" value="maskPen"/>
      <inkml:brushProperty name="fitToCurve" value="1"/>
    </inkml:brush>
  </inkml:definitions>
  <inkml:trace contextRef="#ctx0" brushRef="#br0">27 359 0,'26'0'234,"1"0"-218,-1 0-1,1 0-15,-1 0 94,54-53-78,-54 53-16,80-26 15,-27 26-15,1-53 16,-1 53-16,27 0 15,-53-27-15,26 27 16,-52 0-16,-1 0 16,27 0 31,-53-26-47,26 26 15,54 0 1,-27 0-16,0 0 15,26 0-15,-53 0 16,27 0-16,-26 0 16,-1 0-1,1 0-15,-1 0 16,1 0 0,-1 0-16,1 0 15,-1-27 95,27 27-95,53 0-15,-27 0 16,1 0-16,25 0 15,28 0-15,-28 0 16,-52 0-16,-26 0 16,-1 0-16,1 0 47,26-26-47,-27 26 0,1 0 15,-1 0-15,80 0 16,-80 0-16,27 0 15,53 0 1,-26 0 0,-54-27-16,27 27 15,0 0-15,0 0 0,-27-26 16,1 26-16,26 0 16,52 0-16,-52 0 15,27 0-15,-27 0 16,26 0-16,0 0 15,-26 0 1,-26 0-16,-1 0 0,1-27 47,-1 1-31,1 26-1,-1 0 1,27 0-16,0 0 15,0 0-15,26 0 16,-26 0-16,0 0 16,-27 0 46,1 0-46,-1 0-16,1 0 31,26 0-15,26 0-1,-26 0-15,26 0 16,1 0-16,26 26 16,-54 1-16,-25-27 15,-27 53 220,26 0-220,-26 0-15,27-53 16,-27 26-16,0 1 15,0-1 1,0 0 47,0 1-32,-27-27 109,1 0-108,-1 26-17,1-26 1,26 27 0,-26-27-1,-1 26 1,1 1 46,-1-1-46,1-26 0,-1 0-1,1 0 1,-1 27 15,1-27-31,-27 0 16,-26 0-1,26 0-15,0 0 16,-27 0-16,28 0 16,25 0-16,1 0 15,-27 0 1,-27 0-16,1 0 15,26 0-15,-26 0 16,-27 0-16,26-53 16,27 53-16,-26-27 15,53 27-15,-27 0 16,26 0 0,1 0-16,-1 0 62,-26 0-46,27 0-16,-27 0 15,-26 0-15,-1 0 16,54 0-16,-53 0 0,26 0 16,26 0-16,1 0 46,-1 0-30,-105 0-16,53 0 16,-1 0-16,-26 0 15,27 0-15,52 0 16,1 0 31,-27 0-32,-53 0-15,53 0 16,-26 0-16,0 0 16,-1 0-16,54 0 15,-1 0-15,1 0 78,-1 0-78,-25 0 16,25 0-16,1 0 16,-27 0-16,26 0 15,-26 0-15,-26 0 0,26 0 16,27 0-16,-1 0 16,-26 0 15,-26 0-16,26 0-15,0 0 16,-53 0-16,27 0 16,26 0-16,26 0 15,1 0 17,-1 0-17,-52 0-15,0 0 16,26 0-16,-27 0 15,54 0-15,-27-26 16,0-1 47,27 1-48,-27-1-15,0 27 16,0 0-1,26 0 1,54 0 47,-1 0 62,1 0 125,-1-26-219,1 26 0,-1-26-15,1 26-1,-1-27-15,1 27 16,-1-26-16,1-1 31,-1 27-31,0 0 16,27 0-16,0 0 15,53 0-15,0 0 16,0 0-16,52 53 16,-25-53-16,-54 0 15,-26 0-15,26 0 16,-52 0-16,26 0 16,-27 0-16,27 0 15,27 0 1,25 0-16,-52 0 15,27 0-15,-27 0 16,26 0-16,0 0 16,1 0-16,-27 0 15,0 0-15,-1 0 16,1 0-16,27 0 16,-54 0-16,27 0 15,27 0-15,-28 0 16,1 0-16,0 0 15,0 0-15,-26 0 16,-1 0-16,1 0 47,-1 0-31,53 0-16,54 0 15,25 0-15,1 0 16,0 0-16,-53 0 15,0 0-15,-80 0 63,1-26-47,-1 26-1,0 0 16,54 0-15,-27 0-16,0 0 16,26 0-16,0 0 15,-26 0-15,-26 0 78,-27-27-78,26 27 16,-26-26-16,27 26 63,-27-27-63,26 27 15,-26-26 48,27 26-63,-1-27 15,-52 27 173,-1 27-173,1-1 1,26 1-16,-27-1 16,1 1-16,-1-27 15,1 26-15,-1-26 16,1 27-16,26-1 16,-26-26-16,-1 26 15,-26 1 1,27-1-16,-1-26 15,1 27 1,-1-1 0,1-26-16,-1 0 15,1 27-15,-1-27 16,1 26 15,0-26-15,-1 27-1,1-27-15,-27 0 16,0 0 0,-27 0-16,1 26 15,53-26-15,-1 0 16,1 0 31,-1 0-32,27 27-15,-26-27 16,-27 0 0,0 0-16,-26 0 15,26 0-15,-53 0 16,79 0 0,1 0-16,-1 0 15,1 0 1,0 0-1,-54 26 1,-26-26 0,-52 0-1,-54 0-15,80 0 16,26 0-16,53 0 16,26 0-16,1 0 46,-1 0-46,1 0 32,-27 0-32,0 0 15,-26 0-15,-27 0 16,-26 0-16,52 0 0,1 0 16,26 0-16,27 0 15,-1 0 1,1 0 15,-27 0-15,26 0-16,-52 0 15,-1 0-15,1 0 16,26 0-16,-53 0 16,53 0-1,27 0 16,-53 0-15,26 0 0,-27 0-16,27 0 15,1 0-15,-1 0 16,26 0-16,1 0 78,-1 0-47,27-26-31,0-1 32,0 1 77,0-1-93,0 1-1,-26-1-15,26-26 344,0-52-328,-27 25-1,-26 27-15,27 27 0,-1 26 16,27-27-16,27 27 453,-1-26-437,1-1-16,79 27 0,-27 0 15,-26 0-15,0 0 16,0 0-16,26 0 15,-26 0-15,-26 0 16,-1 0 109,0-26-125,27 26 16,27 0-16,-1 0 15,-26 0 1,53 26-16,-80-26 47,1 0-16,-1 0-15,1 0-1,52 0 1,-26 0-16,0 0 16,26 0-16,1 0 0,-1 0 15,-26 0-15,-27 0 16,1 0-1,-1 0 17,1 0-17,-1 0 1,27 0 0,0 0-1,-26 0-15,-1 0 16,0 27-1,-26-1 17,0 1-17,-26 26 1,0-53-16,-1 26 16,1 1-16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CB8A90-3FB8-444B-B3A8-6E42690C7C61}" type="datetimeFigureOut">
              <a:rPr lang="en-GB" smtClean="0"/>
              <a:t>31/08/2026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B1332-E448-47AD-8B32-276BC5ED0DE6}" type="slidenum">
              <a:rPr lang="en-GB" smtClean="0"/>
              <a:t>‹#›</a:t>
            </a:fld>
            <a:endParaRPr lang="en-GB"/>
          </a:p>
        </p:txBody>
      </p:sp>
    </p:spTree>
    <p:extLst>
      <p:ext uri="{BB962C8B-B14F-4D97-AF65-F5344CB8AC3E}">
        <p14:creationId xmlns:p14="http://schemas.microsoft.com/office/powerpoint/2010/main" val="3419014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5D495-D6BC-4C8B-AD56-9CE0D9818B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446109-E092-4EB4-A021-3B4883DDA5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8007DE-C8FE-47F4-9EBF-BCA81DB5898D}"/>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5" name="Footer Placeholder 4">
            <a:extLst>
              <a:ext uri="{FF2B5EF4-FFF2-40B4-BE49-F238E27FC236}">
                <a16:creationId xmlns:a16="http://schemas.microsoft.com/office/drawing/2014/main" id="{570FDA58-5889-48A7-AA81-5BEB5678E7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31A9E-D7B8-4745-BA55-530A9C4154F7}"/>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2852319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673ED-6517-4563-8A4A-BDB5F97C4A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1B51AC-8032-4A18-B890-ED09B6EBEFD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2E3185-7F0C-4478-AA54-AC36E11FAE02}"/>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5" name="Footer Placeholder 4">
            <a:extLst>
              <a:ext uri="{FF2B5EF4-FFF2-40B4-BE49-F238E27FC236}">
                <a16:creationId xmlns:a16="http://schemas.microsoft.com/office/drawing/2014/main" id="{E30A9DE3-0258-499A-AC95-14AD94476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CE505-0E35-48C8-8BA0-23E3F66E72B0}"/>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167227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8CB6B-1D84-4F4E-AA4E-A3FB01B977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2AC2DB0-21EF-4216-9F1E-9EFDA7313D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595358E-E6A2-472F-BA1C-A7A452306B9B}"/>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5" name="Footer Placeholder 4">
            <a:extLst>
              <a:ext uri="{FF2B5EF4-FFF2-40B4-BE49-F238E27FC236}">
                <a16:creationId xmlns:a16="http://schemas.microsoft.com/office/drawing/2014/main" id="{906F42A2-57DE-4563-953F-B721911A38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2F6485-BC7D-47E3-8ED1-15333A7054A8}"/>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3894365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744A0-9008-48A9-916B-652152F1B3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1EF653-3249-41EB-8816-E48B5A8B5A0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6FA8F6-FA48-4E91-B4F1-D80745A17B8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0AD9DD-DFBA-4E33-8001-FE02DE5EF129}"/>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6" name="Footer Placeholder 5">
            <a:extLst>
              <a:ext uri="{FF2B5EF4-FFF2-40B4-BE49-F238E27FC236}">
                <a16:creationId xmlns:a16="http://schemas.microsoft.com/office/drawing/2014/main" id="{501675AB-B4F8-429B-8AB6-4C59542288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A15077-55D3-4223-9A1E-322681A5897D}"/>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1458334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AF62-DAC6-4426-BA94-ABB957F772B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86A550-BFA5-4C4D-94F3-9DE01C3998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16D02A8-D516-49F9-BEF1-0EF69009D52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E1373F9-60F1-4527-B4C6-34EA9B90F7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0527F63-8BC9-436D-8E07-95BEE9051C5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795BED-A574-4B7F-B0A2-F8CC2245B6FF}"/>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8" name="Footer Placeholder 7">
            <a:extLst>
              <a:ext uri="{FF2B5EF4-FFF2-40B4-BE49-F238E27FC236}">
                <a16:creationId xmlns:a16="http://schemas.microsoft.com/office/drawing/2014/main" id="{7A249C4E-B56A-4F9B-8F30-DB462F6CD8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534CE6-3CCE-40B4-B70E-3C00968749F9}"/>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475967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22018-7F3F-4922-99AC-26E299C63BC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A25C2A-8C47-4B8F-AD15-C29FD2C6BE3C}"/>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4" name="Footer Placeholder 3">
            <a:extLst>
              <a:ext uri="{FF2B5EF4-FFF2-40B4-BE49-F238E27FC236}">
                <a16:creationId xmlns:a16="http://schemas.microsoft.com/office/drawing/2014/main" id="{00237498-2DDF-4CD5-A95D-0066FB2B725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A65CFB-B19A-4DFE-8D2E-2C3FFC27B6D6}"/>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491857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0FE3D9-17E5-4DE9-9696-A2017026C7C3}"/>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3" name="Footer Placeholder 2">
            <a:extLst>
              <a:ext uri="{FF2B5EF4-FFF2-40B4-BE49-F238E27FC236}">
                <a16:creationId xmlns:a16="http://schemas.microsoft.com/office/drawing/2014/main" id="{CAD378FD-B18F-493C-930B-028DC6CE8D8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1B16BC4-7E8F-4F20-8773-B0B1B53CD4F2}"/>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486954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87BE1-4177-4FBB-99C8-804A963815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B55729-419B-4726-B1E2-31A2FA3664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7D3760-62FC-41E7-8C66-E48152CF7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7660A3D-84C2-46A5-9C1A-A3FD2DE6A8C1}"/>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6" name="Footer Placeholder 5">
            <a:extLst>
              <a:ext uri="{FF2B5EF4-FFF2-40B4-BE49-F238E27FC236}">
                <a16:creationId xmlns:a16="http://schemas.microsoft.com/office/drawing/2014/main" id="{66EC403F-0FA3-4822-BD66-3FA3B2AB5D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CD59D6-B7B6-4489-910F-38532B034388}"/>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2948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ED8F2-5FDC-41B0-804F-F60353010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AD686-A00B-40C5-A44D-8D37CEA361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2ECCF75-648B-402C-B5B6-1FCA71E923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E1EE88-4757-4DB0-92ED-690EAAB102F3}"/>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6" name="Footer Placeholder 5">
            <a:extLst>
              <a:ext uri="{FF2B5EF4-FFF2-40B4-BE49-F238E27FC236}">
                <a16:creationId xmlns:a16="http://schemas.microsoft.com/office/drawing/2014/main" id="{F8AB957E-91D5-46C5-9976-DA2756C365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D43A02-D572-4455-A7ED-0856A0F01C5C}"/>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3344308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42A4-C6BC-4625-8C2B-3D6A4B85E2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A9C69D-0260-4A69-9854-8014638A3E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C691C8-7BEC-46E0-ABAC-D1583E4C8D2D}"/>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5" name="Footer Placeholder 4">
            <a:extLst>
              <a:ext uri="{FF2B5EF4-FFF2-40B4-BE49-F238E27FC236}">
                <a16:creationId xmlns:a16="http://schemas.microsoft.com/office/drawing/2014/main" id="{28D2EED0-16F3-4FA3-BEC4-23004336FE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1D90DC-AD1E-41AE-A746-11F00F1E7C20}"/>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918665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816A0B-F233-43B0-B221-BB9299D158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6467D2-4CEE-47CE-9C28-BBE0E3452A5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E09B09-194F-47A5-8EC5-6C5C9DC7E859}"/>
              </a:ext>
            </a:extLst>
          </p:cNvPr>
          <p:cNvSpPr>
            <a:spLocks noGrp="1"/>
          </p:cNvSpPr>
          <p:nvPr>
            <p:ph type="dt" sz="half" idx="10"/>
          </p:nvPr>
        </p:nvSpPr>
        <p:spPr/>
        <p:txBody>
          <a:bodyPr/>
          <a:lstStyle/>
          <a:p>
            <a:fld id="{88F9C194-2093-4A68-B1E3-A8DBC139DE75}" type="datetimeFigureOut">
              <a:rPr lang="en-GB" smtClean="0"/>
              <a:t>31/08/2026</a:t>
            </a:fld>
            <a:endParaRPr lang="en-GB"/>
          </a:p>
        </p:txBody>
      </p:sp>
      <p:sp>
        <p:nvSpPr>
          <p:cNvPr id="5" name="Footer Placeholder 4">
            <a:extLst>
              <a:ext uri="{FF2B5EF4-FFF2-40B4-BE49-F238E27FC236}">
                <a16:creationId xmlns:a16="http://schemas.microsoft.com/office/drawing/2014/main" id="{DB052104-9DB0-456C-BE5A-48A761356B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7840E9-F4B7-42E9-8D6B-C19DF44F0645}"/>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3961290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5CD41A-CF0F-49E1-A1B9-474C130DD3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9099BD-F7A6-4320-8A6F-E92B663F33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989E90-1F2B-41A1-9936-87EF48E12B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F9C194-2093-4A68-B1E3-A8DBC139DE75}" type="datetimeFigureOut">
              <a:rPr lang="en-GB" smtClean="0"/>
              <a:t>31/08/2026</a:t>
            </a:fld>
            <a:endParaRPr lang="en-GB"/>
          </a:p>
        </p:txBody>
      </p:sp>
      <p:sp>
        <p:nvSpPr>
          <p:cNvPr id="5" name="Footer Placeholder 4">
            <a:extLst>
              <a:ext uri="{FF2B5EF4-FFF2-40B4-BE49-F238E27FC236}">
                <a16:creationId xmlns:a16="http://schemas.microsoft.com/office/drawing/2014/main" id="{F24099E1-CEDB-4CB9-8FC7-AACE1540F6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16A9CE2-8E96-4C8D-86E1-BF94814863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5CD20E-EF12-4E15-9B1A-B6E5295F36B1}" type="slidenum">
              <a:rPr lang="en-GB" smtClean="0"/>
              <a:t>‹#›</a:t>
            </a:fld>
            <a:endParaRPr lang="en-GB"/>
          </a:p>
        </p:txBody>
      </p:sp>
    </p:spTree>
    <p:extLst>
      <p:ext uri="{BB962C8B-B14F-4D97-AF65-F5344CB8AC3E}">
        <p14:creationId xmlns:p14="http://schemas.microsoft.com/office/powerpoint/2010/main" val="1108828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tmp"/><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tmp"/><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2.tm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6.tmp"/><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hyperlink" Target="https://www.hadlow.kent.sch.uk/curriculum-map-2/" TargetMode="External"/><Relationship Id="rId1" Type="http://schemas.openxmlformats.org/officeDocument/2006/relationships/slideLayout" Target="../slideLayouts/slideLayout2.xml"/><Relationship Id="rId6" Type="http://schemas.openxmlformats.org/officeDocument/2006/relationships/image" Target="../media/image2.tmp"/><Relationship Id="rId5" Type="http://schemas.openxmlformats.org/officeDocument/2006/relationships/image" Target="../media/image15.tmp"/><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5.tmp"/><Relationship Id="rId5" Type="http://schemas.openxmlformats.org/officeDocument/2006/relationships/image" Target="../media/image3.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5.tm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hyperlink" Target="https://hadlowprimary.secure-primarysite.net/classes/" TargetMode="External"/></Relationships>
</file>

<file path=ppt/slides/_rels/slide11.xml.rels><?xml version="1.0" encoding="UTF-8" standalone="yes"?>
<Relationships xmlns="http://schemas.openxmlformats.org/package/2006/relationships"><Relationship Id="rId8" Type="http://schemas.openxmlformats.org/officeDocument/2006/relationships/customXml" Target="../ink/ink2.xml"/><Relationship Id="rId13"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170.png"/><Relationship Id="rId12"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1.png"/><Relationship Id="rId5" Type="http://schemas.openxmlformats.org/officeDocument/2006/relationships/customXml" Target="../ink/ink1.xml"/><Relationship Id="rId10" Type="http://schemas.openxmlformats.org/officeDocument/2006/relationships/image" Target="../media/image20.png"/><Relationship Id="rId4" Type="http://schemas.openxmlformats.org/officeDocument/2006/relationships/image" Target="../media/image19.svg"/><Relationship Id="rId9" Type="http://schemas.openxmlformats.org/officeDocument/2006/relationships/image" Target="../media/image180.png"/><Relationship Id="rId1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tmp"/><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tmp"/><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tmp"/><Relationship Id="rId5" Type="http://schemas.openxmlformats.org/officeDocument/2006/relationships/image" Target="../media/image32.pn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hyperlink" Target="https://hadlowschool.sharepoint.com/:w:/r/StaffPublic/_layouts/15/Doc.aspx?sourcedoc=%7B652B13B5-9C0D-463F-96DC-EF4D661344BE%7D&amp;file=Partnership%20Teams%202526.docx&amp;action=default&amp;mobileredirect=true" TargetMode="External"/><Relationship Id="rId5" Type="http://schemas.openxmlformats.org/officeDocument/2006/relationships/image" Target="../media/image4.png"/><Relationship Id="rId10" Type="http://schemas.openxmlformats.org/officeDocument/2006/relationships/image" Target="../media/image3.png"/><Relationship Id="rId4" Type="http://schemas.openxmlformats.org/officeDocument/2006/relationships/image" Target="../media/image35.png"/><Relationship Id="rId9" Type="http://schemas.openxmlformats.org/officeDocument/2006/relationships/image" Target="../media/image2.tmp"/></Relationships>
</file>

<file path=ppt/slides/_rels/slide17.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tmp"/><Relationship Id="rId5" Type="http://schemas.openxmlformats.org/officeDocument/2006/relationships/image" Target="../media/image40.png"/><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tmp"/></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tmp"/></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2.tmp"/><Relationship Id="rId4"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2.tmp"/></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tmp"/></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tmp"/><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tmp"/><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tmp"/><Relationship Id="rId4" Type="http://schemas.openxmlformats.org/officeDocument/2006/relationships/hyperlink" Target="mailto:cherryclass@hadlow.kent.sch.uk"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5.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38200" y="2914650"/>
            <a:ext cx="10515600" cy="1325563"/>
          </a:xfrm>
        </p:spPr>
        <p:txBody>
          <a:bodyPr>
            <a:normAutofit fontScale="90000"/>
          </a:bodyPr>
          <a:lstStyle/>
          <a:p>
            <a:pPr algn="ctr"/>
            <a:r>
              <a:rPr lang="en-GB" sz="5400" dirty="0">
                <a:latin typeface="Letter-join Basic 40" panose="02000505000000020003" pitchFamily="50" charset="0"/>
              </a:rPr>
              <a:t>Plum Class – Meet the Teaching Team</a:t>
            </a:r>
          </a:p>
        </p:txBody>
      </p:sp>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2"/>
          <a:srcRect l="5717" t="4826"/>
          <a:stretch/>
        </p:blipFill>
        <p:spPr>
          <a:xfrm>
            <a:off x="9541831" y="4240213"/>
            <a:ext cx="1954844" cy="2264608"/>
          </a:xfrm>
          <a:prstGeom prst="rect">
            <a:avLst/>
          </a:prstGeom>
        </p:spPr>
      </p:pic>
      <p:pic>
        <p:nvPicPr>
          <p:cNvPr id="7" name="Picture 6">
            <a:extLst>
              <a:ext uri="{FF2B5EF4-FFF2-40B4-BE49-F238E27FC236}">
                <a16:creationId xmlns:a16="http://schemas.microsoft.com/office/drawing/2014/main" id="{07505CD6-C9EA-BA48-29F3-9499204A31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17" y="108638"/>
            <a:ext cx="2327051" cy="2139817"/>
          </a:xfrm>
          <a:prstGeom prst="rect">
            <a:avLst/>
          </a:prstGeom>
        </p:spPr>
      </p:pic>
      <p:pic>
        <p:nvPicPr>
          <p:cNvPr id="9" name="Picture 8">
            <a:extLst>
              <a:ext uri="{FF2B5EF4-FFF2-40B4-BE49-F238E27FC236}">
                <a16:creationId xmlns:a16="http://schemas.microsoft.com/office/drawing/2014/main" id="{F78A70DC-E3A9-479B-2696-E54FD17621CE}"/>
              </a:ext>
            </a:extLst>
          </p:cNvPr>
          <p:cNvPicPr>
            <a:picLocks noChangeAspect="1"/>
          </p:cNvPicPr>
          <p:nvPr/>
        </p:nvPicPr>
        <p:blipFill>
          <a:blip r:embed="rId4"/>
          <a:stretch>
            <a:fillRect/>
          </a:stretch>
        </p:blipFill>
        <p:spPr>
          <a:xfrm>
            <a:off x="26848" y="196768"/>
            <a:ext cx="2475719" cy="2173801"/>
          </a:xfrm>
          <a:prstGeom prst="rect">
            <a:avLst/>
          </a:prstGeom>
        </p:spPr>
      </p:pic>
    </p:spTree>
    <p:extLst>
      <p:ext uri="{BB962C8B-B14F-4D97-AF65-F5344CB8AC3E}">
        <p14:creationId xmlns:p14="http://schemas.microsoft.com/office/powerpoint/2010/main" val="32323584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362075" y="108639"/>
            <a:ext cx="10515600" cy="1325563"/>
          </a:xfrm>
        </p:spPr>
        <p:txBody>
          <a:bodyPr>
            <a:normAutofit/>
          </a:bodyPr>
          <a:lstStyle/>
          <a:p>
            <a:pPr algn="ctr"/>
            <a:r>
              <a:rPr lang="en-GB" sz="5400" dirty="0">
                <a:latin typeface="Letter-join Basic 40" panose="02000505000000020003" pitchFamily="50" charset="0"/>
              </a:rPr>
              <a:t>Meet the Team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8" name="TextBox 7">
            <a:extLst>
              <a:ext uri="{FF2B5EF4-FFF2-40B4-BE49-F238E27FC236}">
                <a16:creationId xmlns:a16="http://schemas.microsoft.com/office/drawing/2014/main" id="{2651884A-9EAE-4F8E-AF4D-D0DE59742DA7}"/>
              </a:ext>
            </a:extLst>
          </p:cNvPr>
          <p:cNvSpPr txBox="1"/>
          <p:nvPr/>
        </p:nvSpPr>
        <p:spPr>
          <a:xfrm>
            <a:off x="1364080" y="1542841"/>
            <a:ext cx="2819400" cy="523220"/>
          </a:xfrm>
          <a:prstGeom prst="rect">
            <a:avLst/>
          </a:prstGeom>
          <a:noFill/>
        </p:spPr>
        <p:txBody>
          <a:bodyPr wrap="square" rtlCol="0">
            <a:spAutoFit/>
          </a:bodyPr>
          <a:lstStyle/>
          <a:p>
            <a:r>
              <a:rPr lang="en-GB" sz="2800" u="sng" dirty="0">
                <a:latin typeface="Letter-join Basic 40" panose="02000505000000020003" pitchFamily="50" charset="0"/>
              </a:rPr>
              <a:t>Class Teacher</a:t>
            </a:r>
          </a:p>
        </p:txBody>
      </p:sp>
      <p:sp>
        <p:nvSpPr>
          <p:cNvPr id="13" name="TextBox 12">
            <a:extLst>
              <a:ext uri="{FF2B5EF4-FFF2-40B4-BE49-F238E27FC236}">
                <a16:creationId xmlns:a16="http://schemas.microsoft.com/office/drawing/2014/main" id="{824AB187-D653-40DA-9BF0-D6612343C188}"/>
              </a:ext>
            </a:extLst>
          </p:cNvPr>
          <p:cNvSpPr txBox="1"/>
          <p:nvPr/>
        </p:nvSpPr>
        <p:spPr>
          <a:xfrm>
            <a:off x="4319608" y="2357316"/>
            <a:ext cx="4385240" cy="523220"/>
          </a:xfrm>
          <a:prstGeom prst="rect">
            <a:avLst/>
          </a:prstGeom>
          <a:noFill/>
        </p:spPr>
        <p:txBody>
          <a:bodyPr wrap="square" rtlCol="0">
            <a:spAutoFit/>
          </a:bodyPr>
          <a:lstStyle/>
          <a:p>
            <a:r>
              <a:rPr lang="en-GB" sz="2800" u="sng" dirty="0">
                <a:latin typeface="Letter-join Basic 40" panose="02000505000000020003" pitchFamily="50" charset="0"/>
              </a:rPr>
              <a:t>Teaching Assistant</a:t>
            </a:r>
          </a:p>
        </p:txBody>
      </p:sp>
      <p:sp>
        <p:nvSpPr>
          <p:cNvPr id="15" name="TextBox 14">
            <a:extLst>
              <a:ext uri="{FF2B5EF4-FFF2-40B4-BE49-F238E27FC236}">
                <a16:creationId xmlns:a16="http://schemas.microsoft.com/office/drawing/2014/main" id="{BEBE8445-2A13-47CA-B854-76D2451374FB}"/>
              </a:ext>
            </a:extLst>
          </p:cNvPr>
          <p:cNvSpPr txBox="1"/>
          <p:nvPr/>
        </p:nvSpPr>
        <p:spPr>
          <a:xfrm>
            <a:off x="7579851" y="1520859"/>
            <a:ext cx="4278774" cy="523220"/>
          </a:xfrm>
          <a:prstGeom prst="rect">
            <a:avLst/>
          </a:prstGeom>
          <a:noFill/>
        </p:spPr>
        <p:txBody>
          <a:bodyPr wrap="square" rtlCol="0">
            <a:spAutoFit/>
          </a:bodyPr>
          <a:lstStyle/>
          <a:p>
            <a:r>
              <a:rPr lang="en-GB" sz="2800" u="sng" dirty="0">
                <a:latin typeface="Letter-join Basic 40" panose="02000505000000020003" pitchFamily="50" charset="0"/>
              </a:rPr>
              <a:t>SEND Teaching Assistant</a:t>
            </a:r>
          </a:p>
        </p:txBody>
      </p:sp>
      <p:pic>
        <p:nvPicPr>
          <p:cNvPr id="11" name="Picture 10">
            <a:extLst>
              <a:ext uri="{FF2B5EF4-FFF2-40B4-BE49-F238E27FC236}">
                <a16:creationId xmlns:a16="http://schemas.microsoft.com/office/drawing/2014/main" id="{D6AEBB48-5631-2024-8E98-DFC91C6CB4FD}"/>
              </a:ext>
            </a:extLst>
          </p:cNvPr>
          <p:cNvPicPr>
            <a:picLocks noChangeAspect="1"/>
          </p:cNvPicPr>
          <p:nvPr/>
        </p:nvPicPr>
        <p:blipFill>
          <a:blip r:embed="rId3"/>
          <a:stretch>
            <a:fillRect/>
          </a:stretch>
        </p:blipFill>
        <p:spPr>
          <a:xfrm>
            <a:off x="1556062" y="2371725"/>
            <a:ext cx="1657350" cy="2114550"/>
          </a:xfrm>
          <a:prstGeom prst="rect">
            <a:avLst/>
          </a:prstGeom>
        </p:spPr>
      </p:pic>
      <p:pic>
        <p:nvPicPr>
          <p:cNvPr id="12" name="Picture 11">
            <a:extLst>
              <a:ext uri="{FF2B5EF4-FFF2-40B4-BE49-F238E27FC236}">
                <a16:creationId xmlns:a16="http://schemas.microsoft.com/office/drawing/2014/main" id="{960C0012-F529-EBAC-4AD4-E0D2C82C2BAC}"/>
              </a:ext>
            </a:extLst>
          </p:cNvPr>
          <p:cNvPicPr>
            <a:picLocks noChangeAspect="1"/>
          </p:cNvPicPr>
          <p:nvPr/>
        </p:nvPicPr>
        <p:blipFill>
          <a:blip r:embed="rId4"/>
          <a:stretch>
            <a:fillRect/>
          </a:stretch>
        </p:blipFill>
        <p:spPr>
          <a:xfrm>
            <a:off x="5063289" y="3168650"/>
            <a:ext cx="1600200" cy="2143125"/>
          </a:xfrm>
          <a:prstGeom prst="rect">
            <a:avLst/>
          </a:prstGeom>
        </p:spPr>
      </p:pic>
      <p:pic>
        <p:nvPicPr>
          <p:cNvPr id="19" name="Picture 18">
            <a:extLst>
              <a:ext uri="{FF2B5EF4-FFF2-40B4-BE49-F238E27FC236}">
                <a16:creationId xmlns:a16="http://schemas.microsoft.com/office/drawing/2014/main" id="{A3F1BF28-CC52-BE92-AF71-6A43EC5E0F26}"/>
              </a:ext>
            </a:extLst>
          </p:cNvPr>
          <p:cNvPicPr>
            <a:picLocks noChangeAspect="1"/>
          </p:cNvPicPr>
          <p:nvPr/>
        </p:nvPicPr>
        <p:blipFill>
          <a:blip r:embed="rId5"/>
          <a:stretch>
            <a:fillRect/>
          </a:stretch>
        </p:blipFill>
        <p:spPr>
          <a:xfrm>
            <a:off x="8640016" y="2191133"/>
            <a:ext cx="2342056" cy="2878405"/>
          </a:xfrm>
          <a:prstGeom prst="rect">
            <a:avLst/>
          </a:prstGeom>
        </p:spPr>
      </p:pic>
      <p:pic>
        <p:nvPicPr>
          <p:cNvPr id="22" name="Picture 21">
            <a:extLst>
              <a:ext uri="{FF2B5EF4-FFF2-40B4-BE49-F238E27FC236}">
                <a16:creationId xmlns:a16="http://schemas.microsoft.com/office/drawing/2014/main" id="{2488F524-E61B-0F23-9F87-0ACE095065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24" name="Picture 23">
            <a:extLst>
              <a:ext uri="{FF2B5EF4-FFF2-40B4-BE49-F238E27FC236}">
                <a16:creationId xmlns:a16="http://schemas.microsoft.com/office/drawing/2014/main" id="{D8764844-BD9D-A551-2B4F-ECBD8046603F}"/>
              </a:ext>
            </a:extLst>
          </p:cNvPr>
          <p:cNvPicPr>
            <a:picLocks noChangeAspect="1"/>
          </p:cNvPicPr>
          <p:nvPr/>
        </p:nvPicPr>
        <p:blipFill>
          <a:blip r:embed="rId7"/>
          <a:stretch>
            <a:fillRect/>
          </a:stretch>
        </p:blipFill>
        <p:spPr>
          <a:xfrm>
            <a:off x="26849" y="196769"/>
            <a:ext cx="1704730" cy="1496836"/>
          </a:xfrm>
          <a:prstGeom prst="rect">
            <a:avLst/>
          </a:prstGeom>
        </p:spPr>
      </p:pic>
    </p:spTree>
    <p:extLst>
      <p:ext uri="{BB962C8B-B14F-4D97-AF65-F5344CB8AC3E}">
        <p14:creationId xmlns:p14="http://schemas.microsoft.com/office/powerpoint/2010/main" val="9336173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362075" y="108639"/>
            <a:ext cx="10515600" cy="1325563"/>
          </a:xfrm>
        </p:spPr>
        <p:txBody>
          <a:bodyPr>
            <a:normAutofit/>
          </a:bodyPr>
          <a:lstStyle/>
          <a:p>
            <a:pPr algn="ctr"/>
            <a:r>
              <a:rPr lang="en-GB" sz="5400" dirty="0">
                <a:latin typeface="Letter-join Basic 40" panose="02000505000000020003" pitchFamily="50" charset="0"/>
              </a:rPr>
              <a:t>Meet the Team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8" name="TextBox 7">
            <a:extLst>
              <a:ext uri="{FF2B5EF4-FFF2-40B4-BE49-F238E27FC236}">
                <a16:creationId xmlns:a16="http://schemas.microsoft.com/office/drawing/2014/main" id="{2651884A-9EAE-4F8E-AF4D-D0DE59742DA7}"/>
              </a:ext>
            </a:extLst>
          </p:cNvPr>
          <p:cNvSpPr txBox="1"/>
          <p:nvPr/>
        </p:nvSpPr>
        <p:spPr>
          <a:xfrm>
            <a:off x="774735" y="1494402"/>
            <a:ext cx="10642529" cy="3108543"/>
          </a:xfrm>
          <a:prstGeom prst="rect">
            <a:avLst/>
          </a:prstGeom>
          <a:noFill/>
        </p:spPr>
        <p:txBody>
          <a:bodyPr wrap="square" rtlCol="0">
            <a:spAutoFit/>
          </a:bodyPr>
          <a:lstStyle/>
          <a:p>
            <a:r>
              <a:rPr lang="en-GB" sz="2800" u="sng" dirty="0">
                <a:latin typeface="Letter-join Basic 40" panose="02000505000000020003" pitchFamily="50" charset="0"/>
              </a:rPr>
              <a:t>Class Teacher- </a:t>
            </a:r>
            <a:r>
              <a:rPr lang="en-GB" sz="2800" dirty="0">
                <a:latin typeface="Letter-join Basic 40" panose="02000505000000020003" pitchFamily="50" charset="0"/>
              </a:rPr>
              <a:t> Mrs Regier</a:t>
            </a:r>
          </a:p>
          <a:p>
            <a:pPr marL="457200" indent="-457200">
              <a:buFontTx/>
              <a:buChar char="-"/>
            </a:pPr>
            <a:r>
              <a:rPr lang="en-GB" sz="2800" dirty="0">
                <a:latin typeface="Letter-join Basic 40" panose="02000505000000020003" pitchFamily="50" charset="0"/>
              </a:rPr>
              <a:t>Experience teaching across Years 1-6, since moving to the UK from Cananda 12 years ago</a:t>
            </a:r>
          </a:p>
          <a:p>
            <a:pPr marL="457200" indent="-457200">
              <a:buFontTx/>
              <a:buChar char="-"/>
            </a:pPr>
            <a:r>
              <a:rPr lang="en-GB" sz="2800" dirty="0">
                <a:latin typeface="Letter-join Basic 40" panose="02000505000000020003" pitchFamily="50" charset="0"/>
              </a:rPr>
              <a:t>Taught in Year 1 for the past 2 years</a:t>
            </a:r>
          </a:p>
          <a:p>
            <a:pPr marL="457200" indent="-457200">
              <a:buFontTx/>
              <a:buChar char="-"/>
            </a:pPr>
            <a:r>
              <a:rPr lang="en-GB" sz="2800" dirty="0">
                <a:latin typeface="Letter-join Basic 40" panose="02000505000000020003" pitchFamily="50" charset="0"/>
              </a:rPr>
              <a:t>I have a passion for reading, and love sharing stories </a:t>
            </a:r>
          </a:p>
          <a:p>
            <a:pPr marL="457200" indent="-457200">
              <a:buFontTx/>
              <a:buChar char="-"/>
            </a:pPr>
            <a:endParaRPr lang="en-GB" sz="2800" dirty="0">
              <a:latin typeface="Letter-join Basic 40" panose="02000505000000020003" pitchFamily="50" charset="0"/>
            </a:endParaRPr>
          </a:p>
          <a:p>
            <a:pPr marL="457200" indent="-457200">
              <a:buFontTx/>
              <a:buChar char="-"/>
            </a:pPr>
            <a:endParaRPr lang="en-GB" sz="2800" dirty="0">
              <a:latin typeface="Letter-join Basic 40" panose="02000505000000020003" pitchFamily="50" charset="0"/>
            </a:endParaRPr>
          </a:p>
        </p:txBody>
      </p:sp>
      <p:pic>
        <p:nvPicPr>
          <p:cNvPr id="5" name="Picture 4">
            <a:extLst>
              <a:ext uri="{FF2B5EF4-FFF2-40B4-BE49-F238E27FC236}">
                <a16:creationId xmlns:a16="http://schemas.microsoft.com/office/drawing/2014/main" id="{1C56D674-F42D-407C-C836-0CC9F16AB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spTree>
    <p:extLst>
      <p:ext uri="{BB962C8B-B14F-4D97-AF65-F5344CB8AC3E}">
        <p14:creationId xmlns:p14="http://schemas.microsoft.com/office/powerpoint/2010/main" val="41303322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973769" y="0"/>
            <a:ext cx="10515600" cy="1325563"/>
          </a:xfrm>
        </p:spPr>
        <p:txBody>
          <a:bodyPr>
            <a:normAutofit/>
          </a:bodyPr>
          <a:lstStyle/>
          <a:p>
            <a:pPr algn="ctr"/>
            <a:r>
              <a:rPr lang="en-GB" sz="5400" dirty="0">
                <a:latin typeface="Letter-join Basic 40" panose="02000505000000020003" pitchFamily="50" charset="0"/>
              </a:rPr>
              <a:t>Meet the Team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13" name="TextBox 12">
            <a:extLst>
              <a:ext uri="{FF2B5EF4-FFF2-40B4-BE49-F238E27FC236}">
                <a16:creationId xmlns:a16="http://schemas.microsoft.com/office/drawing/2014/main" id="{824AB187-D653-40DA-9BF0-D6612343C188}"/>
              </a:ext>
            </a:extLst>
          </p:cNvPr>
          <p:cNvSpPr txBox="1"/>
          <p:nvPr/>
        </p:nvSpPr>
        <p:spPr>
          <a:xfrm>
            <a:off x="1859803" y="717101"/>
            <a:ext cx="10305348" cy="6986528"/>
          </a:xfrm>
          <a:prstGeom prst="rect">
            <a:avLst/>
          </a:prstGeom>
          <a:noFill/>
        </p:spPr>
        <p:txBody>
          <a:bodyPr wrap="square" rtlCol="0">
            <a:spAutoFit/>
          </a:bodyPr>
          <a:lstStyle/>
          <a:p>
            <a:r>
              <a:rPr lang="en-GB" sz="2800" u="sng" dirty="0">
                <a:latin typeface="Letter-join Basic 40" panose="02000505000000020003" pitchFamily="50" charset="0"/>
              </a:rPr>
              <a:t>Teaching Assistant- </a:t>
            </a:r>
            <a:r>
              <a:rPr lang="en-GB" sz="2800" dirty="0">
                <a:latin typeface="Letter-join Basic 40" panose="02000505000000020003" pitchFamily="50" charset="0"/>
              </a:rPr>
              <a:t>Miss Knight</a:t>
            </a:r>
          </a:p>
          <a:p>
            <a:pPr marL="457200" indent="-457200">
              <a:buFontTx/>
              <a:buChar char="-"/>
            </a:pPr>
            <a:r>
              <a:rPr lang="en-GB" sz="2800" dirty="0">
                <a:latin typeface="Letter-join Basic 40" panose="02000505000000020003" pitchFamily="50" charset="0"/>
              </a:rPr>
              <a:t>I am new to Hadlow primary school but completed my early years teacher training here earlier this year and I fell in love with the school! I also have a degree in childhood studies. </a:t>
            </a:r>
          </a:p>
          <a:p>
            <a:pPr marL="457200" indent="-457200">
              <a:buFontTx/>
              <a:buChar char="-"/>
            </a:pPr>
            <a:r>
              <a:rPr lang="en-GB" sz="2800" dirty="0">
                <a:latin typeface="Letter-join Basic 40" panose="02000505000000020003" pitchFamily="50" charset="0"/>
              </a:rPr>
              <a:t>I have two years experience in a local nursery and worked at a special needs school before having my own children.  </a:t>
            </a:r>
          </a:p>
          <a:p>
            <a:pPr marL="457200" indent="-457200">
              <a:buFontTx/>
              <a:buChar char="-"/>
            </a:pPr>
            <a:r>
              <a:rPr lang="en-GB" sz="2800" dirty="0">
                <a:latin typeface="Letter-join Basic 40" panose="02000505000000020003" pitchFamily="50" charset="0"/>
              </a:rPr>
              <a:t>I have a 2 year old and a 4 year old who keep me super busy. Family time is my favourite thing.</a:t>
            </a:r>
          </a:p>
          <a:p>
            <a:pPr marL="457200" indent="-457200">
              <a:buFontTx/>
              <a:buChar char="-"/>
            </a:pPr>
            <a:r>
              <a:rPr lang="en-GB" sz="2800" dirty="0">
                <a:latin typeface="Letter-join Basic 40" panose="02000505000000020003" pitchFamily="50" charset="0"/>
              </a:rPr>
              <a:t>I have a pet bulldog called Willow and a rabbit called Misty.</a:t>
            </a:r>
          </a:p>
          <a:p>
            <a:pPr marL="457200" indent="-457200">
              <a:buFontTx/>
              <a:buChar char="-"/>
            </a:pPr>
            <a:r>
              <a:rPr lang="en-GB" sz="2800" dirty="0">
                <a:latin typeface="Letter-join Basic 40" panose="02000505000000020003" pitchFamily="50" charset="0"/>
              </a:rPr>
              <a:t>In my spare time you’ll probably find me listening to music, being creative, attempting to keep fit or baking.</a:t>
            </a:r>
          </a:p>
          <a:p>
            <a:pPr marL="457200" indent="-457200">
              <a:buFontTx/>
              <a:buChar char="-"/>
            </a:pPr>
            <a:r>
              <a:rPr lang="en-GB" sz="2800" dirty="0">
                <a:latin typeface="Letter-join Basic 40" panose="02000505000000020003" pitchFamily="50" charset="0"/>
              </a:rPr>
              <a:t>My favourite movies are Toy Story and Titanic, I enjoy all kinds of music but my fave band is Fleetwood Mac, and my favourite food is anything Italian. </a:t>
            </a:r>
          </a:p>
          <a:p>
            <a:pPr marL="457200" indent="-457200">
              <a:buFontTx/>
              <a:buChar char="-"/>
            </a:pPr>
            <a:endParaRPr lang="en-GB" sz="2800" dirty="0">
              <a:latin typeface="Letter-join Basic 40" panose="02000505000000020003" pitchFamily="50" charset="0"/>
            </a:endParaRPr>
          </a:p>
          <a:p>
            <a:pPr marL="457200" indent="-457200">
              <a:buFontTx/>
              <a:buChar char="-"/>
            </a:pPr>
            <a:endParaRPr lang="en-GB" sz="2800" dirty="0">
              <a:latin typeface="Letter-join Basic 40" panose="02000505000000020003" pitchFamily="50" charset="0"/>
            </a:endParaRPr>
          </a:p>
        </p:txBody>
      </p:sp>
      <p:pic>
        <p:nvPicPr>
          <p:cNvPr id="5" name="Picture 4">
            <a:extLst>
              <a:ext uri="{FF2B5EF4-FFF2-40B4-BE49-F238E27FC236}">
                <a16:creationId xmlns:a16="http://schemas.microsoft.com/office/drawing/2014/main" id="{6834EEAC-B8A0-662A-5BF9-96DE4F2B2D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8" name="Picture 7">
            <a:extLst>
              <a:ext uri="{FF2B5EF4-FFF2-40B4-BE49-F238E27FC236}">
                <a16:creationId xmlns:a16="http://schemas.microsoft.com/office/drawing/2014/main" id="{588B9B8F-FEBA-F125-2930-3E27F37EE321}"/>
              </a:ext>
            </a:extLst>
          </p:cNvPr>
          <p:cNvPicPr>
            <a:picLocks noChangeAspect="1"/>
          </p:cNvPicPr>
          <p:nvPr/>
        </p:nvPicPr>
        <p:blipFill>
          <a:blip r:embed="rId4"/>
          <a:stretch>
            <a:fillRect/>
          </a:stretch>
        </p:blipFill>
        <p:spPr>
          <a:xfrm>
            <a:off x="26849" y="196768"/>
            <a:ext cx="1806104" cy="1585847"/>
          </a:xfrm>
          <a:prstGeom prst="rect">
            <a:avLst/>
          </a:prstGeom>
        </p:spPr>
      </p:pic>
    </p:spTree>
    <p:extLst>
      <p:ext uri="{BB962C8B-B14F-4D97-AF65-F5344CB8AC3E}">
        <p14:creationId xmlns:p14="http://schemas.microsoft.com/office/powerpoint/2010/main" val="5073893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362075" y="108639"/>
            <a:ext cx="10515600" cy="1325563"/>
          </a:xfrm>
        </p:spPr>
        <p:txBody>
          <a:bodyPr>
            <a:normAutofit/>
          </a:bodyPr>
          <a:lstStyle/>
          <a:p>
            <a:pPr algn="ctr"/>
            <a:r>
              <a:rPr lang="en-GB" sz="5400" dirty="0">
                <a:latin typeface="Letter-join Basic 40" panose="02000505000000020003" pitchFamily="50" charset="0"/>
              </a:rPr>
              <a:t>Meet the Team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13" name="TextBox 12">
            <a:extLst>
              <a:ext uri="{FF2B5EF4-FFF2-40B4-BE49-F238E27FC236}">
                <a16:creationId xmlns:a16="http://schemas.microsoft.com/office/drawing/2014/main" id="{824AB187-D653-40DA-9BF0-D6612343C188}"/>
              </a:ext>
            </a:extLst>
          </p:cNvPr>
          <p:cNvSpPr txBox="1"/>
          <p:nvPr/>
        </p:nvSpPr>
        <p:spPr>
          <a:xfrm>
            <a:off x="778030" y="1876183"/>
            <a:ext cx="9601211" cy="954107"/>
          </a:xfrm>
          <a:prstGeom prst="rect">
            <a:avLst/>
          </a:prstGeom>
          <a:noFill/>
        </p:spPr>
        <p:txBody>
          <a:bodyPr wrap="square" rtlCol="0">
            <a:spAutoFit/>
          </a:bodyPr>
          <a:lstStyle/>
          <a:p>
            <a:r>
              <a:rPr lang="en-GB" sz="2800" u="sng" dirty="0">
                <a:latin typeface="Letter-join Basic 40" panose="02000505000000020003" pitchFamily="50" charset="0"/>
              </a:rPr>
              <a:t>SEND Teaching Assistant- </a:t>
            </a:r>
            <a:r>
              <a:rPr lang="en-GB" sz="2800" dirty="0">
                <a:latin typeface="Letter-join Basic 40" panose="02000505000000020003" pitchFamily="50" charset="0"/>
              </a:rPr>
              <a:t> Mrs Brinkley</a:t>
            </a:r>
          </a:p>
          <a:p>
            <a:r>
              <a:rPr lang="en-GB" sz="2800" dirty="0">
                <a:latin typeface="Letter-join Basic 40" panose="02000505000000020003" pitchFamily="50" charset="0"/>
              </a:rPr>
              <a:t>- __years experience</a:t>
            </a:r>
            <a:r>
              <a:rPr lang="en-GB" sz="2000" dirty="0">
                <a:latin typeface="Letter-join Basic 40" panose="02000505000000020003" pitchFamily="50" charset="0"/>
              </a:rPr>
              <a:t> </a:t>
            </a:r>
            <a:endParaRPr lang="en-GB" sz="2800" dirty="0">
              <a:latin typeface="Letter-join Basic 40" panose="02000505000000020003" pitchFamily="50" charset="0"/>
            </a:endParaRPr>
          </a:p>
        </p:txBody>
      </p:sp>
      <p:pic>
        <p:nvPicPr>
          <p:cNvPr id="5" name="Picture 4">
            <a:extLst>
              <a:ext uri="{FF2B5EF4-FFF2-40B4-BE49-F238E27FC236}">
                <a16:creationId xmlns:a16="http://schemas.microsoft.com/office/drawing/2014/main" id="{C7D14FBB-0BE3-78B5-DA3B-ABEF21E93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8" name="Picture 7">
            <a:extLst>
              <a:ext uri="{FF2B5EF4-FFF2-40B4-BE49-F238E27FC236}">
                <a16:creationId xmlns:a16="http://schemas.microsoft.com/office/drawing/2014/main" id="{7E7FC05E-3604-7437-57B7-457A6F572E12}"/>
              </a:ext>
            </a:extLst>
          </p:cNvPr>
          <p:cNvPicPr>
            <a:picLocks noChangeAspect="1"/>
          </p:cNvPicPr>
          <p:nvPr/>
        </p:nvPicPr>
        <p:blipFill>
          <a:blip r:embed="rId4"/>
          <a:stretch>
            <a:fillRect/>
          </a:stretch>
        </p:blipFill>
        <p:spPr>
          <a:xfrm>
            <a:off x="26849" y="196768"/>
            <a:ext cx="1806104" cy="1585847"/>
          </a:xfrm>
          <a:prstGeom prst="rect">
            <a:avLst/>
          </a:prstGeom>
        </p:spPr>
      </p:pic>
    </p:spTree>
    <p:extLst>
      <p:ext uri="{BB962C8B-B14F-4D97-AF65-F5344CB8AC3E}">
        <p14:creationId xmlns:p14="http://schemas.microsoft.com/office/powerpoint/2010/main" val="27472105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362075" y="108639"/>
            <a:ext cx="10515600" cy="1325563"/>
          </a:xfrm>
        </p:spPr>
        <p:txBody>
          <a:bodyPr>
            <a:normAutofit/>
          </a:bodyPr>
          <a:lstStyle/>
          <a:p>
            <a:pPr algn="ctr"/>
            <a:r>
              <a:rPr lang="en-GB" sz="5400" dirty="0">
                <a:latin typeface="Letter-join Basic 40" panose="02000505000000020003" pitchFamily="50" charset="0"/>
              </a:rPr>
              <a:t>A Typical Day</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5" name="TextBox 4">
            <a:extLst>
              <a:ext uri="{FF2B5EF4-FFF2-40B4-BE49-F238E27FC236}">
                <a16:creationId xmlns:a16="http://schemas.microsoft.com/office/drawing/2014/main" id="{CF65829B-BC74-44C8-BCC9-58936BA8483C}"/>
              </a:ext>
            </a:extLst>
          </p:cNvPr>
          <p:cNvSpPr txBox="1"/>
          <p:nvPr/>
        </p:nvSpPr>
        <p:spPr>
          <a:xfrm>
            <a:off x="1958140" y="1225689"/>
            <a:ext cx="6383755" cy="5324535"/>
          </a:xfrm>
          <a:prstGeom prst="rect">
            <a:avLst/>
          </a:prstGeom>
          <a:noFill/>
        </p:spPr>
        <p:txBody>
          <a:bodyPr wrap="square" rtlCol="0">
            <a:spAutoFit/>
          </a:bodyPr>
          <a:lstStyle/>
          <a:p>
            <a:r>
              <a:rPr lang="en-GB" sz="2000" dirty="0">
                <a:latin typeface="Letter-join Basic 40" panose="02000505000000020003" pitchFamily="50" charset="0"/>
              </a:rPr>
              <a:t>8:45 – 9:00	Registration/EMA activity</a:t>
            </a:r>
          </a:p>
          <a:p>
            <a:r>
              <a:rPr lang="en-GB" sz="2000" dirty="0">
                <a:latin typeface="Letter-join Basic 40" panose="02000505000000020003" pitchFamily="50" charset="0"/>
              </a:rPr>
              <a:t>9:00 – 9:20	Phonics</a:t>
            </a:r>
          </a:p>
          <a:p>
            <a:r>
              <a:rPr lang="en-GB" sz="2000" dirty="0">
                <a:latin typeface="Letter-join Basic 40" panose="02000505000000020003" pitchFamily="50" charset="0"/>
              </a:rPr>
              <a:t>9:20 – 9:30	Daily Mile</a:t>
            </a:r>
          </a:p>
          <a:p>
            <a:r>
              <a:rPr lang="en-GB" sz="2000" dirty="0">
                <a:latin typeface="Letter-join Basic 40" panose="02000505000000020003" pitchFamily="50" charset="0"/>
              </a:rPr>
              <a:t>9:30 – 10:30	Maths</a:t>
            </a:r>
          </a:p>
          <a:p>
            <a:endParaRPr lang="en-GB" sz="2000" dirty="0">
              <a:latin typeface="Letter-join Basic 40" panose="02000505000000020003" pitchFamily="50" charset="0"/>
            </a:endParaRPr>
          </a:p>
          <a:p>
            <a:r>
              <a:rPr lang="en-GB" sz="2000" dirty="0">
                <a:solidFill>
                  <a:schemeClr val="accent1">
                    <a:lumMod val="50000"/>
                  </a:schemeClr>
                </a:solidFill>
                <a:latin typeface="Letter-join Basic 40" panose="02000505000000020003" pitchFamily="50" charset="0"/>
              </a:rPr>
              <a:t>10:30 – 10:45	Break Time</a:t>
            </a:r>
          </a:p>
          <a:p>
            <a:endParaRPr lang="en-GB" sz="2000" dirty="0">
              <a:latin typeface="Letter-join Basic 40" panose="02000505000000020003" pitchFamily="50" charset="0"/>
            </a:endParaRPr>
          </a:p>
          <a:p>
            <a:r>
              <a:rPr lang="en-GB" sz="2000" dirty="0">
                <a:latin typeface="Letter-join Basic 40" panose="02000505000000020003" pitchFamily="50" charset="0"/>
              </a:rPr>
              <a:t>10:45 – 11:05	Shared Reader</a:t>
            </a:r>
          </a:p>
          <a:p>
            <a:r>
              <a:rPr lang="en-GB" sz="2000" dirty="0">
                <a:latin typeface="Letter-join Basic 40" panose="02000505000000020003" pitchFamily="50" charset="0"/>
              </a:rPr>
              <a:t>11:05 – 12:05	English</a:t>
            </a:r>
          </a:p>
          <a:p>
            <a:endParaRPr lang="en-GB" sz="2000" dirty="0">
              <a:latin typeface="Letter-join Basic 40" panose="02000505000000020003" pitchFamily="50" charset="0"/>
            </a:endParaRPr>
          </a:p>
          <a:p>
            <a:r>
              <a:rPr lang="en-GB" sz="2000" dirty="0">
                <a:solidFill>
                  <a:schemeClr val="accent1">
                    <a:lumMod val="50000"/>
                  </a:schemeClr>
                </a:solidFill>
                <a:latin typeface="Letter-join Basic 40" panose="02000505000000020003" pitchFamily="50" charset="0"/>
              </a:rPr>
              <a:t>12:00 – 12:50	Lunch</a:t>
            </a:r>
          </a:p>
          <a:p>
            <a:r>
              <a:rPr lang="en-GB" sz="2000" dirty="0">
                <a:solidFill>
                  <a:schemeClr val="accent1">
                    <a:lumMod val="50000"/>
                  </a:schemeClr>
                </a:solidFill>
                <a:latin typeface="Letter-join Basic 40" panose="02000505000000020003" pitchFamily="50" charset="0"/>
              </a:rPr>
              <a:t>12:50 – 1:05	Relaxation/Peer Massage</a:t>
            </a:r>
          </a:p>
          <a:p>
            <a:endParaRPr lang="en-GB" sz="2000" dirty="0">
              <a:latin typeface="Letter-join Basic 40" panose="02000505000000020003" pitchFamily="50" charset="0"/>
            </a:endParaRPr>
          </a:p>
          <a:p>
            <a:r>
              <a:rPr lang="en-GB" sz="2000" dirty="0">
                <a:latin typeface="Letter-join Basic 40" panose="02000505000000020003" pitchFamily="50" charset="0"/>
              </a:rPr>
              <a:t>1:05 – 1:30 	Handwriting/Spelling</a:t>
            </a:r>
          </a:p>
          <a:p>
            <a:r>
              <a:rPr lang="en-GB" sz="2000" dirty="0">
                <a:latin typeface="Letter-join Basic 40" panose="02000505000000020003" pitchFamily="50" charset="0"/>
              </a:rPr>
              <a:t>1:30- 2:15	Music/Computing </a:t>
            </a:r>
          </a:p>
          <a:p>
            <a:r>
              <a:rPr lang="en-GB" sz="2000" dirty="0">
                <a:latin typeface="Letter-join Basic 40" panose="02000505000000020003" pitchFamily="50" charset="0"/>
              </a:rPr>
              <a:t>2:15 – 3:05	Science/Geography/PE/Art</a:t>
            </a:r>
          </a:p>
          <a:p>
            <a:r>
              <a:rPr lang="en-GB" sz="2000" dirty="0">
                <a:latin typeface="Letter-join Basic 40" panose="02000505000000020003" pitchFamily="50" charset="0"/>
              </a:rPr>
              <a:t>3:05 - 3:15	Story Time</a:t>
            </a:r>
          </a:p>
        </p:txBody>
      </p:sp>
      <p:pic>
        <p:nvPicPr>
          <p:cNvPr id="18" name="Picture 17">
            <a:extLst>
              <a:ext uri="{FF2B5EF4-FFF2-40B4-BE49-F238E27FC236}">
                <a16:creationId xmlns:a16="http://schemas.microsoft.com/office/drawing/2014/main" id="{242325F4-1E17-4951-A2B1-4F7051CC7BAE}"/>
              </a:ext>
            </a:extLst>
          </p:cNvPr>
          <p:cNvPicPr>
            <a:picLocks noChangeAspect="1"/>
          </p:cNvPicPr>
          <p:nvPr/>
        </p:nvPicPr>
        <p:blipFill>
          <a:blip r:embed="rId3"/>
          <a:stretch>
            <a:fillRect/>
          </a:stretch>
        </p:blipFill>
        <p:spPr>
          <a:xfrm>
            <a:off x="155689" y="4571811"/>
            <a:ext cx="1601412" cy="1601412"/>
          </a:xfrm>
          <a:prstGeom prst="rect">
            <a:avLst/>
          </a:prstGeom>
        </p:spPr>
      </p:pic>
      <p:pic>
        <p:nvPicPr>
          <p:cNvPr id="19" name="Picture 18">
            <a:extLst>
              <a:ext uri="{FF2B5EF4-FFF2-40B4-BE49-F238E27FC236}">
                <a16:creationId xmlns:a16="http://schemas.microsoft.com/office/drawing/2014/main" id="{02467A96-D589-4EF2-ACF2-8775E23A41F9}"/>
              </a:ext>
            </a:extLst>
          </p:cNvPr>
          <p:cNvPicPr>
            <a:picLocks noChangeAspect="1"/>
          </p:cNvPicPr>
          <p:nvPr/>
        </p:nvPicPr>
        <p:blipFill>
          <a:blip r:embed="rId4"/>
          <a:stretch>
            <a:fillRect/>
          </a:stretch>
        </p:blipFill>
        <p:spPr>
          <a:xfrm>
            <a:off x="7201151" y="307776"/>
            <a:ext cx="4716379" cy="1330261"/>
          </a:xfrm>
          <a:prstGeom prst="rect">
            <a:avLst/>
          </a:prstGeom>
        </p:spPr>
      </p:pic>
      <p:pic>
        <p:nvPicPr>
          <p:cNvPr id="9" name="Picture 8">
            <a:extLst>
              <a:ext uri="{FF2B5EF4-FFF2-40B4-BE49-F238E27FC236}">
                <a16:creationId xmlns:a16="http://schemas.microsoft.com/office/drawing/2014/main" id="{318AC656-8939-812C-669E-05E2C0C4FB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1" name="Picture 10">
            <a:extLst>
              <a:ext uri="{FF2B5EF4-FFF2-40B4-BE49-F238E27FC236}">
                <a16:creationId xmlns:a16="http://schemas.microsoft.com/office/drawing/2014/main" id="{6E0731D6-80B6-4EB2-83F5-DF4A1DA88CC0}"/>
              </a:ext>
            </a:extLst>
          </p:cNvPr>
          <p:cNvPicPr>
            <a:picLocks noChangeAspect="1"/>
          </p:cNvPicPr>
          <p:nvPr/>
        </p:nvPicPr>
        <p:blipFill>
          <a:blip r:embed="rId6"/>
          <a:stretch>
            <a:fillRect/>
          </a:stretch>
        </p:blipFill>
        <p:spPr>
          <a:xfrm>
            <a:off x="26849" y="196768"/>
            <a:ext cx="1806104" cy="1585847"/>
          </a:xfrm>
          <a:prstGeom prst="rect">
            <a:avLst/>
          </a:prstGeom>
        </p:spPr>
      </p:pic>
    </p:spTree>
    <p:extLst>
      <p:ext uri="{BB962C8B-B14F-4D97-AF65-F5344CB8AC3E}">
        <p14:creationId xmlns:p14="http://schemas.microsoft.com/office/powerpoint/2010/main" val="3027181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85751" y="108639"/>
            <a:ext cx="12975055" cy="1325563"/>
          </a:xfrm>
        </p:spPr>
        <p:txBody>
          <a:bodyPr>
            <a:normAutofit/>
          </a:bodyPr>
          <a:lstStyle/>
          <a:p>
            <a:pPr algn="ctr"/>
            <a:r>
              <a:rPr lang="en-GB" sz="5400" dirty="0">
                <a:latin typeface="Letter-join Basic 40" panose="02000505000000020003" pitchFamily="50" charset="0"/>
              </a:rPr>
              <a:t>Our Curriculum – Autumn Term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5" name="TextBox 4">
            <a:extLst>
              <a:ext uri="{FF2B5EF4-FFF2-40B4-BE49-F238E27FC236}">
                <a16:creationId xmlns:a16="http://schemas.microsoft.com/office/drawing/2014/main" id="{CF65829B-BC74-44C8-BCC9-58936BA8483C}"/>
              </a:ext>
            </a:extLst>
          </p:cNvPr>
          <p:cNvSpPr txBox="1"/>
          <p:nvPr/>
        </p:nvSpPr>
        <p:spPr>
          <a:xfrm>
            <a:off x="1958140" y="1225689"/>
            <a:ext cx="6383755" cy="4062651"/>
          </a:xfrm>
          <a:prstGeom prst="rect">
            <a:avLst/>
          </a:prstGeom>
          <a:noFill/>
        </p:spPr>
        <p:txBody>
          <a:bodyPr wrap="square" rtlCol="0">
            <a:spAutoFit/>
          </a:bodyPr>
          <a:lstStyle/>
          <a:p>
            <a:r>
              <a:rPr lang="en-GB" sz="2000" b="1" u="sng" dirty="0">
                <a:latin typeface="Letter-join Basic 40" panose="02000505000000020003" pitchFamily="50" charset="0"/>
              </a:rPr>
              <a:t>Term 1 </a:t>
            </a:r>
          </a:p>
          <a:p>
            <a:endParaRPr lang="en-GB" sz="2000" b="1" u="sng"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Maths</a:t>
            </a:r>
            <a:r>
              <a:rPr lang="en-GB" sz="2000" dirty="0">
                <a:latin typeface="Letter-join Basic 40" panose="02000505000000020003" pitchFamily="50" charset="0"/>
              </a:rPr>
              <a:t> – Place Value , Addition and Subtraction</a:t>
            </a:r>
          </a:p>
          <a:p>
            <a:endParaRPr lang="en-GB" sz="2000"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English</a:t>
            </a:r>
            <a:r>
              <a:rPr lang="en-GB" sz="2000" dirty="0">
                <a:latin typeface="Letter-join Basic 40" panose="02000505000000020003" pitchFamily="50" charset="0"/>
              </a:rPr>
              <a:t> – The Power of Pictures</a:t>
            </a:r>
          </a:p>
          <a:p>
            <a:endParaRPr lang="en-GB" sz="2000"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Geography</a:t>
            </a:r>
            <a:r>
              <a:rPr lang="en-GB" sz="2000" dirty="0">
                <a:latin typeface="Letter-join Basic 40" panose="02000505000000020003" pitchFamily="50" charset="0"/>
              </a:rPr>
              <a:t> – Our World, our home.</a:t>
            </a:r>
          </a:p>
          <a:p>
            <a:r>
              <a:rPr lang="en-GB" dirty="0">
                <a:latin typeface="Letter-join Basic 40" panose="02000505000000020003" pitchFamily="50" charset="0"/>
              </a:rPr>
              <a:t>	looking at Hadlow and the surrounding area</a:t>
            </a:r>
          </a:p>
          <a:p>
            <a:r>
              <a:rPr lang="en-GB" sz="2400" dirty="0">
                <a:solidFill>
                  <a:schemeClr val="accent1">
                    <a:lumMod val="50000"/>
                  </a:schemeClr>
                </a:solidFill>
                <a:latin typeface="Letter-join Basic 40" panose="02000505000000020003" pitchFamily="50" charset="0"/>
              </a:rPr>
              <a:t>Science</a:t>
            </a:r>
            <a:r>
              <a:rPr lang="en-GB" sz="2000" dirty="0">
                <a:latin typeface="Letter-join Basic 40" panose="02000505000000020003" pitchFamily="50" charset="0"/>
              </a:rPr>
              <a:t> – Seasons</a:t>
            </a:r>
          </a:p>
          <a:p>
            <a:endParaRPr lang="en-GB" sz="2000"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Art</a:t>
            </a:r>
            <a:r>
              <a:rPr lang="en-GB" sz="2000" dirty="0">
                <a:latin typeface="Letter-join Basic 40" panose="02000505000000020003" pitchFamily="50" charset="0"/>
              </a:rPr>
              <a:t> – Exploring mixing colours with a case study on S</a:t>
            </a:r>
            <a:r>
              <a:rPr lang="en-GB" sz="2000" b="0" i="0" dirty="0">
                <a:solidFill>
                  <a:srgbClr val="000000"/>
                </a:solidFill>
                <a:effectLst/>
                <a:latin typeface="Calibri" panose="020F0502020204030204" pitchFamily="34" charset="0"/>
              </a:rPr>
              <a:t>onya Delaney.</a:t>
            </a:r>
            <a:endParaRPr lang="en-GB" sz="2000" b="1" dirty="0">
              <a:latin typeface="Letter-join Basic 40" panose="02000505000000020003" pitchFamily="50" charset="0"/>
            </a:endParaRPr>
          </a:p>
        </p:txBody>
      </p:sp>
      <p:pic>
        <p:nvPicPr>
          <p:cNvPr id="18" name="Picture 17">
            <a:extLst>
              <a:ext uri="{FF2B5EF4-FFF2-40B4-BE49-F238E27FC236}">
                <a16:creationId xmlns:a16="http://schemas.microsoft.com/office/drawing/2014/main" id="{242325F4-1E17-4951-A2B1-4F7051CC7BAE}"/>
              </a:ext>
            </a:extLst>
          </p:cNvPr>
          <p:cNvPicPr>
            <a:picLocks noChangeAspect="1"/>
          </p:cNvPicPr>
          <p:nvPr/>
        </p:nvPicPr>
        <p:blipFill>
          <a:blip r:embed="rId3"/>
          <a:stretch>
            <a:fillRect/>
          </a:stretch>
        </p:blipFill>
        <p:spPr>
          <a:xfrm>
            <a:off x="155689" y="4571811"/>
            <a:ext cx="1601412" cy="1601412"/>
          </a:xfrm>
          <a:prstGeom prst="rect">
            <a:avLst/>
          </a:prstGeom>
        </p:spPr>
      </p:pic>
      <p:pic>
        <p:nvPicPr>
          <p:cNvPr id="6" name="Picture 5" descr="Leaf Man (Ala Notable Children's Books) : Ehlert, Lois, Ehlert, Lois:  Amazon.co.uk: Books">
            <a:extLst>
              <a:ext uri="{FF2B5EF4-FFF2-40B4-BE49-F238E27FC236}">
                <a16:creationId xmlns:a16="http://schemas.microsoft.com/office/drawing/2014/main" id="{C2A734BD-FB57-99A7-1CF8-B4B6E3D93BA5}"/>
              </a:ext>
            </a:extLst>
          </p:cNvPr>
          <p:cNvPicPr>
            <a:picLocks noChangeAspect="1"/>
          </p:cNvPicPr>
          <p:nvPr/>
        </p:nvPicPr>
        <p:blipFill>
          <a:blip r:embed="rId4"/>
          <a:stretch>
            <a:fillRect/>
          </a:stretch>
        </p:blipFill>
        <p:spPr>
          <a:xfrm>
            <a:off x="7658387" y="1225689"/>
            <a:ext cx="1678117" cy="1832073"/>
          </a:xfrm>
          <a:prstGeom prst="rect">
            <a:avLst/>
          </a:prstGeom>
        </p:spPr>
      </p:pic>
      <p:pic>
        <p:nvPicPr>
          <p:cNvPr id="7" name="Picture 6" descr="Pick a Pumpkin : Toht, Patricia, Jarvis: Amazon.co.uk: Books">
            <a:extLst>
              <a:ext uri="{FF2B5EF4-FFF2-40B4-BE49-F238E27FC236}">
                <a16:creationId xmlns:a16="http://schemas.microsoft.com/office/drawing/2014/main" id="{337329CF-0449-0592-5A76-7B4A9500F6B6}"/>
              </a:ext>
            </a:extLst>
          </p:cNvPr>
          <p:cNvPicPr>
            <a:picLocks noChangeAspect="1"/>
          </p:cNvPicPr>
          <p:nvPr/>
        </p:nvPicPr>
        <p:blipFill>
          <a:blip r:embed="rId5"/>
          <a:stretch>
            <a:fillRect/>
          </a:stretch>
        </p:blipFill>
        <p:spPr>
          <a:xfrm>
            <a:off x="8864867" y="2318034"/>
            <a:ext cx="1898409" cy="2088907"/>
          </a:xfrm>
          <a:prstGeom prst="rect">
            <a:avLst/>
          </a:prstGeom>
        </p:spPr>
      </p:pic>
      <p:pic>
        <p:nvPicPr>
          <p:cNvPr id="8" name="Picture 7" descr="Five Little Pumpkins">
            <a:extLst>
              <a:ext uri="{FF2B5EF4-FFF2-40B4-BE49-F238E27FC236}">
                <a16:creationId xmlns:a16="http://schemas.microsoft.com/office/drawing/2014/main" id="{F4338270-A770-BA6A-9D30-F42E8E9042E4}"/>
              </a:ext>
            </a:extLst>
          </p:cNvPr>
          <p:cNvPicPr>
            <a:picLocks noChangeAspect="1"/>
          </p:cNvPicPr>
          <p:nvPr/>
        </p:nvPicPr>
        <p:blipFill>
          <a:blip r:embed="rId6"/>
          <a:stretch>
            <a:fillRect/>
          </a:stretch>
        </p:blipFill>
        <p:spPr>
          <a:xfrm>
            <a:off x="9738091" y="4230084"/>
            <a:ext cx="2050370" cy="2116511"/>
          </a:xfrm>
          <a:prstGeom prst="rect">
            <a:avLst/>
          </a:prstGeom>
        </p:spPr>
      </p:pic>
      <p:pic>
        <p:nvPicPr>
          <p:cNvPr id="10" name="Picture 9">
            <a:extLst>
              <a:ext uri="{FF2B5EF4-FFF2-40B4-BE49-F238E27FC236}">
                <a16:creationId xmlns:a16="http://schemas.microsoft.com/office/drawing/2014/main" id="{DB95240D-7F2D-2A9E-1E5A-87EDAD52A2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2" name="Picture 11">
            <a:extLst>
              <a:ext uri="{FF2B5EF4-FFF2-40B4-BE49-F238E27FC236}">
                <a16:creationId xmlns:a16="http://schemas.microsoft.com/office/drawing/2014/main" id="{8325FFDF-8E4B-48EE-39F6-5156C40354B6}"/>
              </a:ext>
            </a:extLst>
          </p:cNvPr>
          <p:cNvPicPr>
            <a:picLocks noChangeAspect="1"/>
          </p:cNvPicPr>
          <p:nvPr/>
        </p:nvPicPr>
        <p:blipFill>
          <a:blip r:embed="rId8"/>
          <a:stretch>
            <a:fillRect/>
          </a:stretch>
        </p:blipFill>
        <p:spPr>
          <a:xfrm>
            <a:off x="26849" y="196768"/>
            <a:ext cx="1806104" cy="1585847"/>
          </a:xfrm>
          <a:prstGeom prst="rect">
            <a:avLst/>
          </a:prstGeom>
        </p:spPr>
      </p:pic>
    </p:spTree>
    <p:extLst>
      <p:ext uri="{BB962C8B-B14F-4D97-AF65-F5344CB8AC3E}">
        <p14:creationId xmlns:p14="http://schemas.microsoft.com/office/powerpoint/2010/main" val="27922054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85751" y="108639"/>
            <a:ext cx="12975055" cy="1325563"/>
          </a:xfrm>
        </p:spPr>
        <p:txBody>
          <a:bodyPr>
            <a:normAutofit/>
          </a:bodyPr>
          <a:lstStyle/>
          <a:p>
            <a:pPr algn="ctr"/>
            <a:r>
              <a:rPr lang="en-GB" sz="5400" dirty="0">
                <a:latin typeface="Letter-join Basic 40" panose="02000505000000020003" pitchFamily="50" charset="0"/>
              </a:rPr>
              <a:t>Our Curriculum</a:t>
            </a:r>
          </a:p>
        </p:txBody>
      </p:sp>
      <p:sp>
        <p:nvSpPr>
          <p:cNvPr id="10" name="TextBox 9">
            <a:extLst>
              <a:ext uri="{FF2B5EF4-FFF2-40B4-BE49-F238E27FC236}">
                <a16:creationId xmlns:a16="http://schemas.microsoft.com/office/drawing/2014/main" id="{2D263AC0-8BFD-4417-A89B-86A05585F5BD}"/>
              </a:ext>
            </a:extLst>
          </p:cNvPr>
          <p:cNvSpPr txBox="1"/>
          <p:nvPr/>
        </p:nvSpPr>
        <p:spPr>
          <a:xfrm>
            <a:off x="2957833" y="6256048"/>
            <a:ext cx="6487886" cy="369332"/>
          </a:xfrm>
          <a:prstGeom prst="rect">
            <a:avLst/>
          </a:prstGeom>
          <a:noFill/>
        </p:spPr>
        <p:txBody>
          <a:bodyPr wrap="square">
            <a:spAutoFit/>
          </a:bodyPr>
          <a:lstStyle/>
          <a:p>
            <a:r>
              <a:rPr lang="en-GB" dirty="0">
                <a:hlinkClick r:id="rId2"/>
              </a:rPr>
              <a:t>https://www.hadlow.kent.sch.uk/curriculum-map-1/</a:t>
            </a:r>
            <a:r>
              <a:rPr lang="en-GB" dirty="0"/>
              <a:t> </a:t>
            </a:r>
          </a:p>
        </p:txBody>
      </p:sp>
      <p:pic>
        <p:nvPicPr>
          <p:cNvPr id="9" name="Picture 8">
            <a:extLst>
              <a:ext uri="{FF2B5EF4-FFF2-40B4-BE49-F238E27FC236}">
                <a16:creationId xmlns:a16="http://schemas.microsoft.com/office/drawing/2014/main" id="{E046395E-B237-448B-A319-C8CD9DDCCB23}"/>
              </a:ext>
            </a:extLst>
          </p:cNvPr>
          <p:cNvPicPr>
            <a:picLocks noChangeAspect="1"/>
          </p:cNvPicPr>
          <p:nvPr/>
        </p:nvPicPr>
        <p:blipFill>
          <a:blip r:embed="rId3"/>
          <a:stretch>
            <a:fillRect/>
          </a:stretch>
        </p:blipFill>
        <p:spPr>
          <a:xfrm>
            <a:off x="7518512" y="3483429"/>
            <a:ext cx="4506574" cy="2560857"/>
          </a:xfrm>
          <a:prstGeom prst="rect">
            <a:avLst/>
          </a:prstGeom>
        </p:spPr>
      </p:pic>
      <p:pic>
        <p:nvPicPr>
          <p:cNvPr id="11" name="Picture 10">
            <a:extLst>
              <a:ext uri="{FF2B5EF4-FFF2-40B4-BE49-F238E27FC236}">
                <a16:creationId xmlns:a16="http://schemas.microsoft.com/office/drawing/2014/main" id="{F41D92A4-0EA8-43D9-95B8-A32DC2C9ADA8}"/>
              </a:ext>
            </a:extLst>
          </p:cNvPr>
          <p:cNvPicPr>
            <a:picLocks noChangeAspect="1"/>
          </p:cNvPicPr>
          <p:nvPr/>
        </p:nvPicPr>
        <p:blipFill>
          <a:blip r:embed="rId4"/>
          <a:stretch>
            <a:fillRect/>
          </a:stretch>
        </p:blipFill>
        <p:spPr>
          <a:xfrm>
            <a:off x="7975600" y="2449865"/>
            <a:ext cx="1060796" cy="1341236"/>
          </a:xfrm>
          <a:prstGeom prst="rect">
            <a:avLst/>
          </a:prstGeom>
        </p:spPr>
      </p:pic>
      <p:sp>
        <p:nvSpPr>
          <p:cNvPr id="12" name="TextBox 11">
            <a:extLst>
              <a:ext uri="{FF2B5EF4-FFF2-40B4-BE49-F238E27FC236}">
                <a16:creationId xmlns:a16="http://schemas.microsoft.com/office/drawing/2014/main" id="{D912EF47-1BA0-4D6E-AB9C-1AF36976FAA2}"/>
              </a:ext>
            </a:extLst>
          </p:cNvPr>
          <p:cNvSpPr txBox="1"/>
          <p:nvPr/>
        </p:nvSpPr>
        <p:spPr>
          <a:xfrm>
            <a:off x="7975600" y="1434202"/>
            <a:ext cx="3635829" cy="1015663"/>
          </a:xfrm>
          <a:prstGeom prst="rect">
            <a:avLst/>
          </a:prstGeom>
          <a:noFill/>
        </p:spPr>
        <p:txBody>
          <a:bodyPr wrap="square" rtlCol="0">
            <a:spAutoFit/>
          </a:bodyPr>
          <a:lstStyle/>
          <a:p>
            <a:r>
              <a:rPr lang="en-GB" sz="2000" dirty="0">
                <a:latin typeface="Letter-join Basic 40" panose="02000505000000020003" pitchFamily="50" charset="0"/>
              </a:rPr>
              <a:t>Here you can find all the curriculum information for the year.</a:t>
            </a:r>
          </a:p>
        </p:txBody>
      </p:sp>
      <p:pic>
        <p:nvPicPr>
          <p:cNvPr id="5" name="Picture 4">
            <a:extLst>
              <a:ext uri="{FF2B5EF4-FFF2-40B4-BE49-F238E27FC236}">
                <a16:creationId xmlns:a16="http://schemas.microsoft.com/office/drawing/2014/main" id="{5A2C0D8D-947D-6773-6CAB-5AA22E50A9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6396" y="2288977"/>
            <a:ext cx="2794106" cy="941575"/>
          </a:xfrm>
          <a:prstGeom prst="rect">
            <a:avLst/>
          </a:prstGeom>
        </p:spPr>
      </p:pic>
      <p:pic>
        <p:nvPicPr>
          <p:cNvPr id="14" name="Picture 13">
            <a:extLst>
              <a:ext uri="{FF2B5EF4-FFF2-40B4-BE49-F238E27FC236}">
                <a16:creationId xmlns:a16="http://schemas.microsoft.com/office/drawing/2014/main" id="{855DB554-486E-7F74-A126-DF05BB854E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7" name="Picture 16">
            <a:extLst>
              <a:ext uri="{FF2B5EF4-FFF2-40B4-BE49-F238E27FC236}">
                <a16:creationId xmlns:a16="http://schemas.microsoft.com/office/drawing/2014/main" id="{852A4D25-AD48-D81B-087E-01CD3B2ECD4A}"/>
              </a:ext>
            </a:extLst>
          </p:cNvPr>
          <p:cNvPicPr>
            <a:picLocks noChangeAspect="1"/>
          </p:cNvPicPr>
          <p:nvPr/>
        </p:nvPicPr>
        <p:blipFill>
          <a:blip r:embed="rId7"/>
          <a:stretch>
            <a:fillRect/>
          </a:stretch>
        </p:blipFill>
        <p:spPr>
          <a:xfrm>
            <a:off x="26849" y="196768"/>
            <a:ext cx="1806104" cy="1585847"/>
          </a:xfrm>
          <a:prstGeom prst="rect">
            <a:avLst/>
          </a:prstGeom>
        </p:spPr>
      </p:pic>
      <p:pic>
        <p:nvPicPr>
          <p:cNvPr id="21" name="Picture 20">
            <a:extLst>
              <a:ext uri="{FF2B5EF4-FFF2-40B4-BE49-F238E27FC236}">
                <a16:creationId xmlns:a16="http://schemas.microsoft.com/office/drawing/2014/main" id="{5EE412B1-0617-901B-3218-2BB47C4AB8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6914" y="1994376"/>
            <a:ext cx="7359050" cy="2731627"/>
          </a:xfrm>
          <a:prstGeom prst="rect">
            <a:avLst/>
          </a:prstGeom>
        </p:spPr>
      </p:pic>
    </p:spTree>
    <p:extLst>
      <p:ext uri="{BB962C8B-B14F-4D97-AF65-F5344CB8AC3E}">
        <p14:creationId xmlns:p14="http://schemas.microsoft.com/office/powerpoint/2010/main" val="2055327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741195" y="254069"/>
            <a:ext cx="12975055" cy="1325563"/>
          </a:xfrm>
        </p:spPr>
        <p:txBody>
          <a:bodyPr>
            <a:normAutofit/>
          </a:bodyPr>
          <a:lstStyle/>
          <a:p>
            <a:pPr algn="ctr"/>
            <a:r>
              <a:rPr lang="en-GB" sz="5400" dirty="0">
                <a:latin typeface="Letter-join Basic 40" panose="02000505000000020003" pitchFamily="50" charset="0"/>
              </a:rPr>
              <a:t>Home Learning</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5" name="TextBox 4">
            <a:extLst>
              <a:ext uri="{FF2B5EF4-FFF2-40B4-BE49-F238E27FC236}">
                <a16:creationId xmlns:a16="http://schemas.microsoft.com/office/drawing/2014/main" id="{CF65829B-BC74-44C8-BCC9-58936BA8483C}"/>
              </a:ext>
            </a:extLst>
          </p:cNvPr>
          <p:cNvSpPr txBox="1"/>
          <p:nvPr/>
        </p:nvSpPr>
        <p:spPr>
          <a:xfrm>
            <a:off x="682233" y="1868462"/>
            <a:ext cx="7558000" cy="830997"/>
          </a:xfrm>
          <a:prstGeom prst="rect">
            <a:avLst/>
          </a:prstGeom>
          <a:noFill/>
        </p:spPr>
        <p:txBody>
          <a:bodyPr wrap="square" rtlCol="0">
            <a:spAutoFit/>
          </a:bodyPr>
          <a:lstStyle/>
          <a:p>
            <a:r>
              <a:rPr lang="en-GB" sz="2400" dirty="0">
                <a:latin typeface="Letter-join Basic 40" panose="02000505000000020003" pitchFamily="50" charset="0"/>
              </a:rPr>
              <a:t>Reading with your child every evening is essential for their development and for them to be able to access all subjects</a:t>
            </a:r>
          </a:p>
        </p:txBody>
      </p:sp>
      <p:pic>
        <p:nvPicPr>
          <p:cNvPr id="18" name="Picture 17">
            <a:extLst>
              <a:ext uri="{FF2B5EF4-FFF2-40B4-BE49-F238E27FC236}">
                <a16:creationId xmlns:a16="http://schemas.microsoft.com/office/drawing/2014/main" id="{242325F4-1E17-4951-A2B1-4F7051CC7BAE}"/>
              </a:ext>
            </a:extLst>
          </p:cNvPr>
          <p:cNvPicPr>
            <a:picLocks noChangeAspect="1"/>
          </p:cNvPicPr>
          <p:nvPr/>
        </p:nvPicPr>
        <p:blipFill>
          <a:blip r:embed="rId3"/>
          <a:stretch>
            <a:fillRect/>
          </a:stretch>
        </p:blipFill>
        <p:spPr>
          <a:xfrm>
            <a:off x="155689" y="4571811"/>
            <a:ext cx="1601412" cy="1601412"/>
          </a:xfrm>
          <a:prstGeom prst="rect">
            <a:avLst/>
          </a:prstGeom>
        </p:spPr>
      </p:pic>
      <p:sp>
        <p:nvSpPr>
          <p:cNvPr id="10" name="TextBox 9">
            <a:extLst>
              <a:ext uri="{FF2B5EF4-FFF2-40B4-BE49-F238E27FC236}">
                <a16:creationId xmlns:a16="http://schemas.microsoft.com/office/drawing/2014/main" id="{F3BED2DF-82EF-456D-9940-4BED3E5873F6}"/>
              </a:ext>
            </a:extLst>
          </p:cNvPr>
          <p:cNvSpPr txBox="1"/>
          <p:nvPr/>
        </p:nvSpPr>
        <p:spPr>
          <a:xfrm>
            <a:off x="1556062" y="3159596"/>
            <a:ext cx="6383755" cy="830997"/>
          </a:xfrm>
          <a:prstGeom prst="rect">
            <a:avLst/>
          </a:prstGeom>
          <a:noFill/>
        </p:spPr>
        <p:txBody>
          <a:bodyPr wrap="square" rtlCol="0">
            <a:spAutoFit/>
          </a:bodyPr>
          <a:lstStyle/>
          <a:p>
            <a:r>
              <a:rPr lang="en-GB" sz="2400" dirty="0">
                <a:latin typeface="Letter-join Basic 40" panose="02000505000000020003" pitchFamily="50" charset="0"/>
              </a:rPr>
              <a:t>All home learning including spellings will be on the website under the ‘Home Learning’ icon </a:t>
            </a:r>
          </a:p>
        </p:txBody>
      </p:sp>
      <p:pic>
        <p:nvPicPr>
          <p:cNvPr id="11" name="Picture 10">
            <a:extLst>
              <a:ext uri="{FF2B5EF4-FFF2-40B4-BE49-F238E27FC236}">
                <a16:creationId xmlns:a16="http://schemas.microsoft.com/office/drawing/2014/main" id="{8AF64B0E-4023-440F-B43E-99EADAC19FE5}"/>
              </a:ext>
            </a:extLst>
          </p:cNvPr>
          <p:cNvPicPr>
            <a:picLocks noChangeAspect="1"/>
          </p:cNvPicPr>
          <p:nvPr/>
        </p:nvPicPr>
        <p:blipFill>
          <a:blip r:embed="rId4"/>
          <a:stretch>
            <a:fillRect/>
          </a:stretch>
        </p:blipFill>
        <p:spPr>
          <a:xfrm>
            <a:off x="5109639" y="4169498"/>
            <a:ext cx="4108509" cy="2335323"/>
          </a:xfrm>
          <a:prstGeom prst="rect">
            <a:avLst/>
          </a:prstGeom>
        </p:spPr>
      </p:pic>
      <p:cxnSp>
        <p:nvCxnSpPr>
          <p:cNvPr id="13" name="Straight Arrow Connector 12">
            <a:extLst>
              <a:ext uri="{FF2B5EF4-FFF2-40B4-BE49-F238E27FC236}">
                <a16:creationId xmlns:a16="http://schemas.microsoft.com/office/drawing/2014/main" id="{3EC1CA28-3F40-4608-87FA-7117BAAFC491}"/>
              </a:ext>
            </a:extLst>
          </p:cNvPr>
          <p:cNvCxnSpPr>
            <a:cxnSpLocks/>
          </p:cNvCxnSpPr>
          <p:nvPr/>
        </p:nvCxnSpPr>
        <p:spPr>
          <a:xfrm flipH="1">
            <a:off x="8825023" y="4240213"/>
            <a:ext cx="925033" cy="121428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AC82D00-6F4F-49FA-9901-2CB5BA7C572C}"/>
              </a:ext>
            </a:extLst>
          </p:cNvPr>
          <p:cNvSpPr txBox="1"/>
          <p:nvPr/>
        </p:nvSpPr>
        <p:spPr>
          <a:xfrm>
            <a:off x="9696892" y="3678865"/>
            <a:ext cx="2123465" cy="646331"/>
          </a:xfrm>
          <a:prstGeom prst="rect">
            <a:avLst/>
          </a:prstGeom>
          <a:noFill/>
        </p:spPr>
        <p:txBody>
          <a:bodyPr wrap="square" rtlCol="0">
            <a:spAutoFit/>
          </a:bodyPr>
          <a:lstStyle/>
          <a:p>
            <a:r>
              <a:rPr lang="en-GB" dirty="0">
                <a:latin typeface="Letter-join Basic 40" panose="02000505000000020003" pitchFamily="50" charset="0"/>
              </a:rPr>
              <a:t>Home Learning and Spellings</a:t>
            </a:r>
          </a:p>
        </p:txBody>
      </p:sp>
      <p:pic>
        <p:nvPicPr>
          <p:cNvPr id="6" name="Picture 5">
            <a:extLst>
              <a:ext uri="{FF2B5EF4-FFF2-40B4-BE49-F238E27FC236}">
                <a16:creationId xmlns:a16="http://schemas.microsoft.com/office/drawing/2014/main" id="{67F83C70-A6D9-1F36-8F08-3C0638A7BE17}"/>
              </a:ext>
            </a:extLst>
          </p:cNvPr>
          <p:cNvPicPr>
            <a:picLocks noChangeAspect="1"/>
          </p:cNvPicPr>
          <p:nvPr/>
        </p:nvPicPr>
        <p:blipFill>
          <a:blip r:embed="rId5"/>
          <a:stretch>
            <a:fillRect/>
          </a:stretch>
        </p:blipFill>
        <p:spPr>
          <a:xfrm>
            <a:off x="26849" y="196769"/>
            <a:ext cx="1633397" cy="1434202"/>
          </a:xfrm>
          <a:prstGeom prst="rect">
            <a:avLst/>
          </a:prstGeom>
        </p:spPr>
      </p:pic>
      <p:pic>
        <p:nvPicPr>
          <p:cNvPr id="8" name="Picture 7">
            <a:extLst>
              <a:ext uri="{FF2B5EF4-FFF2-40B4-BE49-F238E27FC236}">
                <a16:creationId xmlns:a16="http://schemas.microsoft.com/office/drawing/2014/main" id="{3CBE7328-ACDC-2E91-DAFA-5C19F31A82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4894" y="4240213"/>
            <a:ext cx="2794106" cy="941575"/>
          </a:xfrm>
          <a:prstGeom prst="rect">
            <a:avLst/>
          </a:prstGeom>
        </p:spPr>
      </p:pic>
    </p:spTree>
    <p:extLst>
      <p:ext uri="{BB962C8B-B14F-4D97-AF65-F5344CB8AC3E}">
        <p14:creationId xmlns:p14="http://schemas.microsoft.com/office/powerpoint/2010/main" val="38729289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683818" y="214964"/>
            <a:ext cx="9774654" cy="1325563"/>
          </a:xfrm>
        </p:spPr>
        <p:txBody>
          <a:bodyPr>
            <a:normAutofit/>
          </a:bodyPr>
          <a:lstStyle/>
          <a:p>
            <a:pPr algn="ctr"/>
            <a:r>
              <a:rPr lang="en-GB" sz="5400" dirty="0">
                <a:latin typeface="Letter-join Basic 40" panose="02000505000000020003" pitchFamily="50" charset="0"/>
              </a:rPr>
              <a:t>Website</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75EEEBD0-A4A8-4AB5-BF72-33D137A75347}"/>
              </a:ext>
            </a:extLst>
          </p:cNvPr>
          <p:cNvSpPr txBox="1"/>
          <p:nvPr/>
        </p:nvSpPr>
        <p:spPr>
          <a:xfrm>
            <a:off x="1148610" y="1755491"/>
            <a:ext cx="8949267" cy="646331"/>
          </a:xfrm>
          <a:prstGeom prst="rect">
            <a:avLst/>
          </a:prstGeom>
          <a:noFill/>
        </p:spPr>
        <p:txBody>
          <a:bodyPr wrap="square" rtlCol="0">
            <a:spAutoFit/>
          </a:bodyPr>
          <a:lstStyle/>
          <a:p>
            <a:endParaRPr lang="en-GB" dirty="0">
              <a:latin typeface="Letter-join Basic 40" panose="02000505000000020003" pitchFamily="50" charset="0"/>
            </a:endParaRPr>
          </a:p>
          <a:p>
            <a:endParaRPr lang="en-GB" dirty="0">
              <a:latin typeface="Letter-join Basic 40" panose="02000505000000020003" pitchFamily="50" charset="0"/>
            </a:endParaRPr>
          </a:p>
        </p:txBody>
      </p:sp>
      <p:pic>
        <p:nvPicPr>
          <p:cNvPr id="3" name="Picture 2">
            <a:extLst>
              <a:ext uri="{FF2B5EF4-FFF2-40B4-BE49-F238E27FC236}">
                <a16:creationId xmlns:a16="http://schemas.microsoft.com/office/drawing/2014/main" id="{6C1CC9E5-1E5A-4485-A5F5-EACECFBBFAC5}"/>
              </a:ext>
            </a:extLst>
          </p:cNvPr>
          <p:cNvPicPr>
            <a:picLocks noChangeAspect="1"/>
          </p:cNvPicPr>
          <p:nvPr/>
        </p:nvPicPr>
        <p:blipFill>
          <a:blip r:embed="rId3"/>
          <a:stretch>
            <a:fillRect/>
          </a:stretch>
        </p:blipFill>
        <p:spPr>
          <a:xfrm>
            <a:off x="4346270" y="3288694"/>
            <a:ext cx="4109060" cy="2334970"/>
          </a:xfrm>
          <a:prstGeom prst="rect">
            <a:avLst/>
          </a:prstGeom>
        </p:spPr>
      </p:pic>
      <p:sp>
        <p:nvSpPr>
          <p:cNvPr id="10" name="TextBox 9">
            <a:extLst>
              <a:ext uri="{FF2B5EF4-FFF2-40B4-BE49-F238E27FC236}">
                <a16:creationId xmlns:a16="http://schemas.microsoft.com/office/drawing/2014/main" id="{943BBECA-98CA-458A-A9E8-0CD0BCAFCA06}"/>
              </a:ext>
            </a:extLst>
          </p:cNvPr>
          <p:cNvSpPr txBox="1"/>
          <p:nvPr/>
        </p:nvSpPr>
        <p:spPr>
          <a:xfrm>
            <a:off x="2719916" y="5961324"/>
            <a:ext cx="6438900" cy="369332"/>
          </a:xfrm>
          <a:prstGeom prst="rect">
            <a:avLst/>
          </a:prstGeom>
          <a:noFill/>
        </p:spPr>
        <p:txBody>
          <a:bodyPr wrap="square">
            <a:spAutoFit/>
          </a:bodyPr>
          <a:lstStyle/>
          <a:p>
            <a:r>
              <a:rPr lang="en-GB" dirty="0">
                <a:hlinkClick r:id="rId4"/>
              </a:rPr>
              <a:t>https://hadlowprimary.secure-primarysite.net/classes/</a:t>
            </a:r>
            <a:r>
              <a:rPr lang="en-GB" dirty="0"/>
              <a:t> </a:t>
            </a:r>
          </a:p>
        </p:txBody>
      </p:sp>
      <p:sp>
        <p:nvSpPr>
          <p:cNvPr id="11" name="TextBox 10">
            <a:extLst>
              <a:ext uri="{FF2B5EF4-FFF2-40B4-BE49-F238E27FC236}">
                <a16:creationId xmlns:a16="http://schemas.microsoft.com/office/drawing/2014/main" id="{E6342587-A014-4AF3-835C-B3CD2A401AF4}"/>
              </a:ext>
            </a:extLst>
          </p:cNvPr>
          <p:cNvSpPr txBox="1"/>
          <p:nvPr/>
        </p:nvSpPr>
        <p:spPr>
          <a:xfrm>
            <a:off x="499533" y="1651000"/>
            <a:ext cx="11303000" cy="1543308"/>
          </a:xfrm>
          <a:prstGeom prst="rect">
            <a:avLst/>
          </a:prstGeom>
          <a:noFill/>
        </p:spPr>
        <p:txBody>
          <a:bodyPr wrap="square" rtlCol="0">
            <a:spAutoFit/>
          </a:bodyPr>
          <a:lstStyle/>
          <a:p>
            <a:pPr marL="0" marR="0" indent="0" algn="l">
              <a:lnSpc>
                <a:spcPct val="119000"/>
              </a:lnSpc>
              <a:spcBef>
                <a:spcPts val="0"/>
              </a:spcBef>
              <a:spcAft>
                <a:spcPts val="600"/>
              </a:spcAft>
            </a:pPr>
            <a:r>
              <a:rPr lang="en-GB" sz="1800" kern="1400" dirty="0">
                <a:ln>
                  <a:noFill/>
                </a:ln>
                <a:solidFill>
                  <a:srgbClr val="000000"/>
                </a:solidFill>
                <a:effectLst/>
                <a:latin typeface="Letter-join Basic 40" panose="02000505000000020003" pitchFamily="50" charset="0"/>
              </a:rPr>
              <a:t>Class pages on the school website will be updated weekly. Please check regularly to see examples of learning, photographs and special events. </a:t>
            </a:r>
          </a:p>
          <a:p>
            <a:pPr marL="0" marR="0" indent="0" algn="l">
              <a:lnSpc>
                <a:spcPct val="119000"/>
              </a:lnSpc>
              <a:spcBef>
                <a:spcPts val="0"/>
              </a:spcBef>
              <a:spcAft>
                <a:spcPts val="600"/>
              </a:spcAft>
            </a:pPr>
            <a:r>
              <a:rPr lang="en-GB" sz="1800" kern="1400" dirty="0">
                <a:ln>
                  <a:noFill/>
                </a:ln>
                <a:solidFill>
                  <a:srgbClr val="000000"/>
                </a:solidFill>
                <a:effectLst/>
                <a:latin typeface="Letter-join Basic 40" panose="02000505000000020003" pitchFamily="50" charset="0"/>
              </a:rPr>
              <a:t>Please also check our school website for any additional school-based information, before contacting the school office.</a:t>
            </a:r>
          </a:p>
          <a:p>
            <a:pPr marL="0" marR="0" indent="0" algn="l">
              <a:lnSpc>
                <a:spcPct val="119000"/>
              </a:lnSpc>
              <a:spcBef>
                <a:spcPts val="0"/>
              </a:spcBef>
              <a:spcAft>
                <a:spcPts val="600"/>
              </a:spcAft>
            </a:pPr>
            <a:r>
              <a:rPr lang="en-GB" sz="1800" kern="1400" dirty="0">
                <a:ln>
                  <a:noFill/>
                </a:ln>
                <a:solidFill>
                  <a:srgbClr val="000000"/>
                </a:solidFill>
                <a:effectLst/>
                <a:latin typeface="Calibri" panose="020F0502020204030204" pitchFamily="34" charset="0"/>
              </a:rPr>
              <a:t> </a:t>
            </a:r>
          </a:p>
        </p:txBody>
      </p:sp>
      <p:pic>
        <p:nvPicPr>
          <p:cNvPr id="6" name="Picture 5">
            <a:extLst>
              <a:ext uri="{FF2B5EF4-FFF2-40B4-BE49-F238E27FC236}">
                <a16:creationId xmlns:a16="http://schemas.microsoft.com/office/drawing/2014/main" id="{879D7391-9432-4EBF-B3DC-B3E0AF0CCE78}"/>
              </a:ext>
            </a:extLst>
          </p:cNvPr>
          <p:cNvPicPr>
            <a:picLocks noChangeAspect="1"/>
          </p:cNvPicPr>
          <p:nvPr/>
        </p:nvPicPr>
        <p:blipFill>
          <a:blip r:embed="rId5"/>
          <a:stretch>
            <a:fillRect/>
          </a:stretch>
        </p:blipFill>
        <p:spPr>
          <a:xfrm rot="3116633">
            <a:off x="8406335" y="3111446"/>
            <a:ext cx="1060796" cy="1341236"/>
          </a:xfrm>
          <a:prstGeom prst="rect">
            <a:avLst/>
          </a:prstGeom>
        </p:spPr>
      </p:pic>
      <p:sp>
        <p:nvSpPr>
          <p:cNvPr id="7" name="TextBox 6">
            <a:extLst>
              <a:ext uri="{FF2B5EF4-FFF2-40B4-BE49-F238E27FC236}">
                <a16:creationId xmlns:a16="http://schemas.microsoft.com/office/drawing/2014/main" id="{6FF23B2A-AEA9-499B-BF38-1E233BD3411C}"/>
              </a:ext>
            </a:extLst>
          </p:cNvPr>
          <p:cNvSpPr txBox="1"/>
          <p:nvPr/>
        </p:nvSpPr>
        <p:spPr>
          <a:xfrm>
            <a:off x="9733964" y="3135767"/>
            <a:ext cx="2126343" cy="1477328"/>
          </a:xfrm>
          <a:prstGeom prst="rect">
            <a:avLst/>
          </a:prstGeom>
          <a:noFill/>
        </p:spPr>
        <p:txBody>
          <a:bodyPr wrap="square" rtlCol="0">
            <a:spAutoFit/>
          </a:bodyPr>
          <a:lstStyle/>
          <a:p>
            <a:r>
              <a:rPr lang="en-GB" dirty="0">
                <a:latin typeface="Letter-join Basic 40" panose="02000505000000020003" pitchFamily="50" charset="0"/>
              </a:rPr>
              <a:t>Click on each term to find up to date photos and examples of learning.</a:t>
            </a:r>
          </a:p>
        </p:txBody>
      </p:sp>
      <p:pic>
        <p:nvPicPr>
          <p:cNvPr id="12" name="Picture 11">
            <a:extLst>
              <a:ext uri="{FF2B5EF4-FFF2-40B4-BE49-F238E27FC236}">
                <a16:creationId xmlns:a16="http://schemas.microsoft.com/office/drawing/2014/main" id="{4F8B0E10-189D-E8F2-18A6-1824EEF4700A}"/>
              </a:ext>
            </a:extLst>
          </p:cNvPr>
          <p:cNvPicPr>
            <a:picLocks noChangeAspect="1"/>
          </p:cNvPicPr>
          <p:nvPr/>
        </p:nvPicPr>
        <p:blipFill>
          <a:blip r:embed="rId6"/>
          <a:stretch>
            <a:fillRect/>
          </a:stretch>
        </p:blipFill>
        <p:spPr>
          <a:xfrm>
            <a:off x="26849" y="196768"/>
            <a:ext cx="1806104" cy="1585847"/>
          </a:xfrm>
          <a:prstGeom prst="rect">
            <a:avLst/>
          </a:prstGeom>
        </p:spPr>
      </p:pic>
      <p:pic>
        <p:nvPicPr>
          <p:cNvPr id="15" name="Picture 14">
            <a:extLst>
              <a:ext uri="{FF2B5EF4-FFF2-40B4-BE49-F238E27FC236}">
                <a16:creationId xmlns:a16="http://schemas.microsoft.com/office/drawing/2014/main" id="{3C9EDB64-EC64-A517-3B99-F3D0970689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8031" y="3600962"/>
            <a:ext cx="2794106" cy="941575"/>
          </a:xfrm>
          <a:prstGeom prst="rect">
            <a:avLst/>
          </a:prstGeom>
        </p:spPr>
      </p:pic>
    </p:spTree>
    <p:extLst>
      <p:ext uri="{BB962C8B-B14F-4D97-AF65-F5344CB8AC3E}">
        <p14:creationId xmlns:p14="http://schemas.microsoft.com/office/powerpoint/2010/main" val="7710500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78304" y="108639"/>
            <a:ext cx="9774654" cy="1325563"/>
          </a:xfrm>
        </p:spPr>
        <p:txBody>
          <a:bodyPr>
            <a:normAutofit/>
          </a:bodyPr>
          <a:lstStyle/>
          <a:p>
            <a:pPr algn="ctr"/>
            <a:r>
              <a:rPr lang="en-GB" sz="5400" dirty="0">
                <a:latin typeface="Letter-join Basic 40" panose="02000505000000020003" pitchFamily="50" charset="0"/>
              </a:rPr>
              <a:t>Key Information</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12" name="Content Placeholder 3">
            <a:extLst>
              <a:ext uri="{FF2B5EF4-FFF2-40B4-BE49-F238E27FC236}">
                <a16:creationId xmlns:a16="http://schemas.microsoft.com/office/drawing/2014/main" id="{AABC4862-FDEC-4839-82B4-2AF3FFCD369B}"/>
              </a:ext>
            </a:extLst>
          </p:cNvPr>
          <p:cNvPicPr>
            <a:picLocks noGrp="1" noChangeAspect="1"/>
          </p:cNvPicPr>
          <p:nvPr>
            <p:ph idx="1"/>
          </p:nvPr>
        </p:nvPicPr>
        <p:blipFill>
          <a:blip r:embed="rId3"/>
          <a:stretch>
            <a:fillRect/>
          </a:stretch>
        </p:blipFill>
        <p:spPr>
          <a:xfrm>
            <a:off x="267027" y="1594869"/>
            <a:ext cx="7620208" cy="3143710"/>
          </a:xfrm>
          <a:prstGeom prst="rect">
            <a:avLst/>
          </a:prstGeom>
        </p:spPr>
      </p:pic>
      <p:pic>
        <p:nvPicPr>
          <p:cNvPr id="11" name="Graphic 10" descr="Clock">
            <a:extLst>
              <a:ext uri="{FF2B5EF4-FFF2-40B4-BE49-F238E27FC236}">
                <a16:creationId xmlns:a16="http://schemas.microsoft.com/office/drawing/2014/main" id="{CCCD3B71-11C3-43F8-93FF-D829E78801D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9460" y="2078131"/>
            <a:ext cx="468434" cy="468434"/>
          </a:xfrm>
          <a:prstGeom prst="rect">
            <a:avLst/>
          </a:prstGeom>
        </p:spPr>
      </p:pic>
      <p:pic>
        <p:nvPicPr>
          <p:cNvPr id="16" name="Graphic 15" descr="Clock">
            <a:extLst>
              <a:ext uri="{FF2B5EF4-FFF2-40B4-BE49-F238E27FC236}">
                <a16:creationId xmlns:a16="http://schemas.microsoft.com/office/drawing/2014/main" id="{FC7CE8A9-88A5-4550-AC03-DE5C546BEA4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56062" y="3951250"/>
            <a:ext cx="566796" cy="566796"/>
          </a:xfrm>
          <a:prstGeom prst="rect">
            <a:avLst/>
          </a:prstGeom>
        </p:spPr>
      </p:pic>
      <mc:AlternateContent xmlns:mc="http://schemas.openxmlformats.org/markup-compatibility/2006" xmlns:p14="http://schemas.microsoft.com/office/powerpoint/2010/main">
        <mc:Choice Requires="p14">
          <p:contentPart p14:bwMode="auto" r:id="rId5">
            <p14:nvContentPartPr>
              <p14:cNvPr id="13" name="Ink 12">
                <a:extLst>
                  <a:ext uri="{FF2B5EF4-FFF2-40B4-BE49-F238E27FC236}">
                    <a16:creationId xmlns:a16="http://schemas.microsoft.com/office/drawing/2014/main" id="{25051C3B-8FB1-409F-8AC9-63AB199C5B06}"/>
                  </a:ext>
                </a:extLst>
              </p14:cNvPr>
              <p14:cNvContentPartPr/>
              <p14:nvPr/>
            </p14:nvContentPartPr>
            <p14:xfrm>
              <a:off x="336179" y="2582207"/>
              <a:ext cx="7153920" cy="256680"/>
            </p14:xfrm>
          </p:contentPart>
        </mc:Choice>
        <mc:Fallback xmlns="">
          <p:pic>
            <p:nvPicPr>
              <p:cNvPr id="13" name="Ink 12">
                <a:extLst>
                  <a:ext uri="{FF2B5EF4-FFF2-40B4-BE49-F238E27FC236}">
                    <a16:creationId xmlns:a16="http://schemas.microsoft.com/office/drawing/2014/main" id="{25051C3B-8FB1-409F-8AC9-63AB199C5B06}"/>
                  </a:ext>
                </a:extLst>
              </p:cNvPr>
              <p:cNvPicPr/>
              <p:nvPr/>
            </p:nvPicPr>
            <p:blipFill>
              <a:blip r:embed="rId7"/>
              <a:stretch>
                <a:fillRect/>
              </a:stretch>
            </p:blipFill>
            <p:spPr>
              <a:xfrm>
                <a:off x="300179" y="2510207"/>
                <a:ext cx="7225560" cy="4003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4" name="Ink 13">
                <a:extLst>
                  <a:ext uri="{FF2B5EF4-FFF2-40B4-BE49-F238E27FC236}">
                    <a16:creationId xmlns:a16="http://schemas.microsoft.com/office/drawing/2014/main" id="{EC8C0AD1-B1C2-420D-9397-AF5B17214AAF}"/>
                  </a:ext>
                </a:extLst>
              </p14:cNvPr>
              <p14:cNvContentPartPr/>
              <p14:nvPr/>
            </p14:nvContentPartPr>
            <p14:xfrm>
              <a:off x="3141783" y="3216761"/>
              <a:ext cx="1734480" cy="240840"/>
            </p14:xfrm>
          </p:contentPart>
        </mc:Choice>
        <mc:Fallback xmlns="">
          <p:pic>
            <p:nvPicPr>
              <p:cNvPr id="14" name="Ink 13">
                <a:extLst>
                  <a:ext uri="{FF2B5EF4-FFF2-40B4-BE49-F238E27FC236}">
                    <a16:creationId xmlns:a16="http://schemas.microsoft.com/office/drawing/2014/main" id="{EC8C0AD1-B1C2-420D-9397-AF5B17214AAF}"/>
                  </a:ext>
                </a:extLst>
              </p:cNvPr>
              <p:cNvPicPr/>
              <p:nvPr/>
            </p:nvPicPr>
            <p:blipFill>
              <a:blip r:embed="rId9"/>
              <a:stretch>
                <a:fillRect/>
              </a:stretch>
            </p:blipFill>
            <p:spPr>
              <a:xfrm>
                <a:off x="3105783" y="3144761"/>
                <a:ext cx="1806120" cy="384480"/>
              </a:xfrm>
              <a:prstGeom prst="rect">
                <a:avLst/>
              </a:prstGeom>
            </p:spPr>
          </p:pic>
        </mc:Fallback>
      </mc:AlternateContent>
      <p:pic>
        <p:nvPicPr>
          <p:cNvPr id="3" name="Picture 2">
            <a:extLst>
              <a:ext uri="{FF2B5EF4-FFF2-40B4-BE49-F238E27FC236}">
                <a16:creationId xmlns:a16="http://schemas.microsoft.com/office/drawing/2014/main" id="{0BB7A947-AF3F-42EE-851B-69CEF172AE81}"/>
              </a:ext>
            </a:extLst>
          </p:cNvPr>
          <p:cNvPicPr>
            <a:picLocks noChangeAspect="1"/>
          </p:cNvPicPr>
          <p:nvPr/>
        </p:nvPicPr>
        <p:blipFill>
          <a:blip r:embed="rId10"/>
          <a:stretch>
            <a:fillRect/>
          </a:stretch>
        </p:blipFill>
        <p:spPr>
          <a:xfrm>
            <a:off x="7956387" y="490819"/>
            <a:ext cx="4147395" cy="3830923"/>
          </a:xfrm>
          <a:prstGeom prst="rect">
            <a:avLst/>
          </a:prstGeom>
        </p:spPr>
      </p:pic>
      <p:pic>
        <p:nvPicPr>
          <p:cNvPr id="6" name="Picture 5">
            <a:extLst>
              <a:ext uri="{FF2B5EF4-FFF2-40B4-BE49-F238E27FC236}">
                <a16:creationId xmlns:a16="http://schemas.microsoft.com/office/drawing/2014/main" id="{6E61CD50-75BF-4144-8B60-EDDE402A8611}"/>
              </a:ext>
            </a:extLst>
          </p:cNvPr>
          <p:cNvPicPr>
            <a:picLocks noChangeAspect="1"/>
          </p:cNvPicPr>
          <p:nvPr/>
        </p:nvPicPr>
        <p:blipFill>
          <a:blip r:embed="rId11"/>
          <a:stretch>
            <a:fillRect/>
          </a:stretch>
        </p:blipFill>
        <p:spPr>
          <a:xfrm>
            <a:off x="1204578" y="5225840"/>
            <a:ext cx="6285521" cy="1146147"/>
          </a:xfrm>
          <a:prstGeom prst="rect">
            <a:avLst/>
          </a:prstGeom>
        </p:spPr>
      </p:pic>
      <p:pic>
        <p:nvPicPr>
          <p:cNvPr id="8" name="Picture 7">
            <a:extLst>
              <a:ext uri="{FF2B5EF4-FFF2-40B4-BE49-F238E27FC236}">
                <a16:creationId xmlns:a16="http://schemas.microsoft.com/office/drawing/2014/main" id="{DABA0465-BFBC-4D51-93CC-19A7B6914A77}"/>
              </a:ext>
            </a:extLst>
          </p:cNvPr>
          <p:cNvPicPr>
            <a:picLocks noChangeAspect="1"/>
          </p:cNvPicPr>
          <p:nvPr/>
        </p:nvPicPr>
        <p:blipFill>
          <a:blip r:embed="rId12"/>
          <a:stretch>
            <a:fillRect/>
          </a:stretch>
        </p:blipFill>
        <p:spPr>
          <a:xfrm>
            <a:off x="12891" y="4738579"/>
            <a:ext cx="1310006" cy="1323893"/>
          </a:xfrm>
          <a:prstGeom prst="rect">
            <a:avLst/>
          </a:prstGeom>
        </p:spPr>
      </p:pic>
      <p:sp>
        <p:nvSpPr>
          <p:cNvPr id="22" name="TextBox 21">
            <a:extLst>
              <a:ext uri="{FF2B5EF4-FFF2-40B4-BE49-F238E27FC236}">
                <a16:creationId xmlns:a16="http://schemas.microsoft.com/office/drawing/2014/main" id="{BF975C39-1886-401F-A8C7-7BC67F13C3D2}"/>
              </a:ext>
            </a:extLst>
          </p:cNvPr>
          <p:cNvSpPr txBox="1"/>
          <p:nvPr/>
        </p:nvSpPr>
        <p:spPr>
          <a:xfrm>
            <a:off x="8094691" y="677435"/>
            <a:ext cx="3707130" cy="3139321"/>
          </a:xfrm>
          <a:prstGeom prst="rect">
            <a:avLst/>
          </a:prstGeom>
          <a:noFill/>
        </p:spPr>
        <p:txBody>
          <a:bodyPr wrap="square">
            <a:spAutoFit/>
          </a:bodyPr>
          <a:lstStyle/>
          <a:p>
            <a:r>
              <a:rPr lang="en-GB" sz="1800" dirty="0">
                <a:latin typeface="Letter-join Basic 40" panose="02000505000000020003" pitchFamily="50" charset="0"/>
              </a:rPr>
              <a:t>Picking up Guardians</a:t>
            </a:r>
          </a:p>
          <a:p>
            <a:endParaRPr lang="en-GB" sz="1800" dirty="0">
              <a:latin typeface="Letter-join Basic 40" panose="02000505000000020003" pitchFamily="50" charset="0"/>
            </a:endParaRPr>
          </a:p>
          <a:p>
            <a:r>
              <a:rPr lang="en-GB" sz="1800" dirty="0">
                <a:latin typeface="Letter-join Basic 40" panose="02000505000000020003" pitchFamily="50" charset="0"/>
              </a:rPr>
              <a:t>If another relative or school parent will be regularly picking up on your behalf, please email the class team at the beginning of the term so that they are aware and know to expect them.</a:t>
            </a:r>
          </a:p>
          <a:p>
            <a:endParaRPr lang="en-GB" sz="1800" dirty="0">
              <a:latin typeface="Letter-join Basic 40" panose="02000505000000020003" pitchFamily="50" charset="0"/>
            </a:endParaRPr>
          </a:p>
          <a:p>
            <a:r>
              <a:rPr lang="en-GB" sz="1800" dirty="0">
                <a:latin typeface="Letter-join Basic 40" panose="02000505000000020003" pitchFamily="50" charset="0"/>
              </a:rPr>
              <a:t>However, please continue to advise the office of any last minute changes to who is picking up your child.</a:t>
            </a:r>
          </a:p>
        </p:txBody>
      </p:sp>
      <p:pic>
        <p:nvPicPr>
          <p:cNvPr id="20" name="Picture 19">
            <a:extLst>
              <a:ext uri="{FF2B5EF4-FFF2-40B4-BE49-F238E27FC236}">
                <a16:creationId xmlns:a16="http://schemas.microsoft.com/office/drawing/2014/main" id="{0ECE1ECB-9898-4A90-8373-FF21C9653C09}"/>
              </a:ext>
            </a:extLst>
          </p:cNvPr>
          <p:cNvPicPr>
            <a:picLocks noChangeAspect="1"/>
          </p:cNvPicPr>
          <p:nvPr/>
        </p:nvPicPr>
        <p:blipFill>
          <a:blip r:embed="rId13"/>
          <a:stretch>
            <a:fillRect/>
          </a:stretch>
        </p:blipFill>
        <p:spPr>
          <a:xfrm>
            <a:off x="10883044" y="223243"/>
            <a:ext cx="914479" cy="908383"/>
          </a:xfrm>
          <a:prstGeom prst="rect">
            <a:avLst/>
          </a:prstGeom>
        </p:spPr>
      </p:pic>
      <p:pic>
        <p:nvPicPr>
          <p:cNvPr id="7" name="Picture 6">
            <a:extLst>
              <a:ext uri="{FF2B5EF4-FFF2-40B4-BE49-F238E27FC236}">
                <a16:creationId xmlns:a16="http://schemas.microsoft.com/office/drawing/2014/main" id="{D522873C-51B6-64CD-4928-800BDC37E9F0}"/>
              </a:ext>
            </a:extLst>
          </p:cNvPr>
          <p:cNvPicPr>
            <a:picLocks noChangeAspect="1"/>
          </p:cNvPicPr>
          <p:nvPr/>
        </p:nvPicPr>
        <p:blipFill>
          <a:blip r:embed="rId14"/>
          <a:stretch>
            <a:fillRect/>
          </a:stretch>
        </p:blipFill>
        <p:spPr>
          <a:xfrm>
            <a:off x="26849" y="196768"/>
            <a:ext cx="1296048" cy="1137993"/>
          </a:xfrm>
          <a:prstGeom prst="rect">
            <a:avLst/>
          </a:prstGeom>
        </p:spPr>
      </p:pic>
    </p:spTree>
    <p:extLst>
      <p:ext uri="{BB962C8B-B14F-4D97-AF65-F5344CB8AC3E}">
        <p14:creationId xmlns:p14="http://schemas.microsoft.com/office/powerpoint/2010/main" val="4802296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006760" y="190611"/>
            <a:ext cx="9774654" cy="1325563"/>
          </a:xfrm>
        </p:spPr>
        <p:txBody>
          <a:bodyPr>
            <a:normAutofit/>
          </a:bodyPr>
          <a:lstStyle/>
          <a:p>
            <a:pPr algn="ctr"/>
            <a:r>
              <a:rPr lang="en-GB" sz="5400" dirty="0">
                <a:latin typeface="Letter-join Basic 40" panose="02000505000000020003" pitchFamily="50" charset="0"/>
              </a:rPr>
              <a:t>Statutory Assessments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75EEEBD0-A4A8-4AB5-BF72-33D137A75347}"/>
              </a:ext>
            </a:extLst>
          </p:cNvPr>
          <p:cNvSpPr txBox="1"/>
          <p:nvPr/>
        </p:nvSpPr>
        <p:spPr>
          <a:xfrm>
            <a:off x="1148610" y="1755491"/>
            <a:ext cx="8949267" cy="646331"/>
          </a:xfrm>
          <a:prstGeom prst="rect">
            <a:avLst/>
          </a:prstGeom>
          <a:noFill/>
        </p:spPr>
        <p:txBody>
          <a:bodyPr wrap="square" rtlCol="0">
            <a:spAutoFit/>
          </a:bodyPr>
          <a:lstStyle/>
          <a:p>
            <a:endParaRPr lang="en-GB" dirty="0">
              <a:latin typeface="Letter-join Basic 40" panose="02000505000000020003" pitchFamily="50" charset="0"/>
            </a:endParaRPr>
          </a:p>
          <a:p>
            <a:endParaRPr lang="en-GB" dirty="0">
              <a:latin typeface="Letter-join Basic 40" panose="02000505000000020003" pitchFamily="50" charset="0"/>
            </a:endParaRPr>
          </a:p>
        </p:txBody>
      </p:sp>
      <p:sp>
        <p:nvSpPr>
          <p:cNvPr id="10" name="Rectangle 2">
            <a:extLst>
              <a:ext uri="{FF2B5EF4-FFF2-40B4-BE49-F238E27FC236}">
                <a16:creationId xmlns:a16="http://schemas.microsoft.com/office/drawing/2014/main" id="{6BB2C5CE-EEDC-4C1D-920A-F00EC056404A}"/>
              </a:ext>
            </a:extLst>
          </p:cNvPr>
          <p:cNvSpPr>
            <a:spLocks noChangeArrowheads="1"/>
          </p:cNvSpPr>
          <p:nvPr/>
        </p:nvSpPr>
        <p:spPr bwMode="auto">
          <a:xfrm>
            <a:off x="929901" y="2217156"/>
            <a:ext cx="916083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Letter-join Basic 40" panose="02000505000000020003" pitchFamily="50" charset="0"/>
              </a:rPr>
              <a:t>In Year 1, children complete the statutory assessment of Phonics.</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Letter-join Basic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latin typeface="Letter-join Basic 40" panose="02000505000000020003" pitchFamily="50" charset="0"/>
              </a:rPr>
              <a:t>The assessment checks the mastery of the GPCs taught in reception and year 1.</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Letter-join Basic 40" panose="02000505000000020003" pitchFamily="50" charset="0"/>
              </a:rPr>
              <a:t>The assessment takes place at the beginning of term 6, with regular progress checks each term.</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latin typeface="Letter-join Basic 40" panose="02000505000000020003" pitchFamily="50" charset="0"/>
              </a:rPr>
              <a:t>The children will read a mix of real and alien words.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Letter-join Basic 40" panose="02000505000000020003" pitchFamily="50" charset="0"/>
              </a:rPr>
              <a:t>Ty</a:t>
            </a:r>
            <a:r>
              <a:rPr lang="en-US" altLang="en-US" sz="2400" dirty="0">
                <a:latin typeface="Letter-join Basic 40" panose="02000505000000020003" pitchFamily="50" charset="0"/>
              </a:rPr>
              <a:t>pically, the pass is 31 or 32 out of 40.</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Letter-join Basic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Letter-join Basic 40" panose="02000505000000020003" pitchFamily="50" charset="0"/>
            </a:endParaRPr>
          </a:p>
        </p:txBody>
      </p:sp>
      <p:pic>
        <p:nvPicPr>
          <p:cNvPr id="5" name="Picture 4">
            <a:extLst>
              <a:ext uri="{FF2B5EF4-FFF2-40B4-BE49-F238E27FC236}">
                <a16:creationId xmlns:a16="http://schemas.microsoft.com/office/drawing/2014/main" id="{C850241D-3519-DA50-CA7C-3ACBDEA379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7" name="Picture 6">
            <a:extLst>
              <a:ext uri="{FF2B5EF4-FFF2-40B4-BE49-F238E27FC236}">
                <a16:creationId xmlns:a16="http://schemas.microsoft.com/office/drawing/2014/main" id="{84ACB2AA-A34E-C71B-C7F7-D1079C0C5BB7}"/>
              </a:ext>
            </a:extLst>
          </p:cNvPr>
          <p:cNvPicPr>
            <a:picLocks noChangeAspect="1"/>
          </p:cNvPicPr>
          <p:nvPr/>
        </p:nvPicPr>
        <p:blipFill>
          <a:blip r:embed="rId4"/>
          <a:stretch>
            <a:fillRect/>
          </a:stretch>
        </p:blipFill>
        <p:spPr>
          <a:xfrm>
            <a:off x="26849" y="196768"/>
            <a:ext cx="1806104" cy="1585847"/>
          </a:xfrm>
          <a:prstGeom prst="rect">
            <a:avLst/>
          </a:prstGeom>
        </p:spPr>
      </p:pic>
    </p:spTree>
    <p:extLst>
      <p:ext uri="{BB962C8B-B14F-4D97-AF65-F5344CB8AC3E}">
        <p14:creationId xmlns:p14="http://schemas.microsoft.com/office/powerpoint/2010/main" val="4810503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415105" y="73171"/>
            <a:ext cx="9774654" cy="1325563"/>
          </a:xfrm>
        </p:spPr>
        <p:txBody>
          <a:bodyPr>
            <a:normAutofit/>
          </a:bodyPr>
          <a:lstStyle/>
          <a:p>
            <a:pPr algn="ctr"/>
            <a:r>
              <a:rPr lang="en-GB" sz="5400" dirty="0">
                <a:latin typeface="Letter-join Basic 40" panose="02000505000000020003" pitchFamily="50" charset="0"/>
              </a:rPr>
              <a:t>Food Glorious Food</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17" name="Rectangle: Rounded Corners 16">
            <a:extLst>
              <a:ext uri="{FF2B5EF4-FFF2-40B4-BE49-F238E27FC236}">
                <a16:creationId xmlns:a16="http://schemas.microsoft.com/office/drawing/2014/main" id="{AED21325-2888-462E-B3FB-43BC39A57827}"/>
              </a:ext>
            </a:extLst>
          </p:cNvPr>
          <p:cNvSpPr/>
          <p:nvPr/>
        </p:nvSpPr>
        <p:spPr>
          <a:xfrm>
            <a:off x="452979" y="3049938"/>
            <a:ext cx="7099966" cy="349716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endParaRPr lang="en-GB" sz="2000" dirty="0">
              <a:latin typeface="Letter-join Basic 40" panose="02000505000000020003" pitchFamily="50" charset="0"/>
            </a:endParaRPr>
          </a:p>
          <a:p>
            <a:endParaRPr lang="en-GB" sz="2000" dirty="0">
              <a:latin typeface="Letter-join Basic 40" panose="02000505000000020003" pitchFamily="50" charset="0"/>
            </a:endParaRPr>
          </a:p>
          <a:p>
            <a:pPr marL="342900" indent="-342900">
              <a:buFont typeface="Arial" panose="020B0604020202020204" pitchFamily="34" charset="0"/>
              <a:buChar char="•"/>
            </a:pPr>
            <a:r>
              <a:rPr lang="en-GB" sz="2400" dirty="0">
                <a:latin typeface="Letter-join Basic 40" panose="02000505000000020003" pitchFamily="50" charset="0"/>
              </a:rPr>
              <a:t>A meat or vegetarian option (</a:t>
            </a:r>
            <a:r>
              <a:rPr lang="en-GB" sz="2400" dirty="0" err="1">
                <a:latin typeface="Letter-join Basic 40" panose="02000505000000020003" pitchFamily="50" charset="0"/>
              </a:rPr>
              <a:t>Meatfree</a:t>
            </a:r>
            <a:r>
              <a:rPr lang="en-GB" sz="2400" dirty="0">
                <a:latin typeface="Letter-join Basic 40" panose="02000505000000020003" pitchFamily="50" charset="0"/>
              </a:rPr>
              <a:t> Mondays)</a:t>
            </a:r>
          </a:p>
          <a:p>
            <a:pPr marL="342900" indent="-342900">
              <a:buFont typeface="Arial" panose="020B0604020202020204" pitchFamily="34" charset="0"/>
              <a:buChar char="•"/>
            </a:pPr>
            <a:r>
              <a:rPr lang="en-GB" sz="2400" dirty="0">
                <a:latin typeface="Letter-join Basic 40" panose="02000505000000020003" pitchFamily="50" charset="0"/>
              </a:rPr>
              <a:t>Jacket potato, </a:t>
            </a:r>
          </a:p>
          <a:p>
            <a:pPr marL="342900" indent="-342900">
              <a:buFont typeface="Arial" panose="020B0604020202020204" pitchFamily="34" charset="0"/>
              <a:buChar char="•"/>
            </a:pPr>
            <a:r>
              <a:rPr lang="en-GB" sz="2400" dirty="0">
                <a:latin typeface="Letter-join Basic 40" panose="02000505000000020003" pitchFamily="50" charset="0"/>
              </a:rPr>
              <a:t>Pasta </a:t>
            </a:r>
          </a:p>
          <a:p>
            <a:pPr marL="342900" indent="-342900">
              <a:buFont typeface="Arial" panose="020B0604020202020204" pitchFamily="34" charset="0"/>
              <a:buChar char="•"/>
            </a:pPr>
            <a:r>
              <a:rPr lang="en-GB" sz="2400" dirty="0">
                <a:latin typeface="Letter-join Basic 40" panose="02000505000000020003" pitchFamily="50" charset="0"/>
              </a:rPr>
              <a:t>Baguette option </a:t>
            </a:r>
          </a:p>
          <a:p>
            <a:pPr marL="342900" indent="-342900">
              <a:buFont typeface="Arial" panose="020B0604020202020204" pitchFamily="34" charset="0"/>
              <a:buChar char="•"/>
            </a:pPr>
            <a:r>
              <a:rPr lang="en-GB" sz="2400" dirty="0">
                <a:latin typeface="Letter-join Basic 40" panose="02000505000000020003" pitchFamily="50" charset="0"/>
              </a:rPr>
              <a:t>As well as an additional fresh self-service salad bar, which children can help themselves. </a:t>
            </a:r>
          </a:p>
        </p:txBody>
      </p:sp>
      <p:sp>
        <p:nvSpPr>
          <p:cNvPr id="23" name="TextBox 22">
            <a:extLst>
              <a:ext uri="{FF2B5EF4-FFF2-40B4-BE49-F238E27FC236}">
                <a16:creationId xmlns:a16="http://schemas.microsoft.com/office/drawing/2014/main" id="{1C9B2102-DDE2-4382-AA35-9C7EC18978BC}"/>
              </a:ext>
            </a:extLst>
          </p:cNvPr>
          <p:cNvSpPr txBox="1"/>
          <p:nvPr/>
        </p:nvSpPr>
        <p:spPr>
          <a:xfrm>
            <a:off x="7388381" y="1142592"/>
            <a:ext cx="4108294" cy="861774"/>
          </a:xfrm>
          <a:prstGeom prst="rect">
            <a:avLst/>
          </a:prstGeom>
          <a:noFill/>
        </p:spPr>
        <p:txBody>
          <a:bodyPr wrap="square" rtlCol="0">
            <a:spAutoFit/>
          </a:bodyPr>
          <a:lstStyle/>
          <a:p>
            <a:endParaRPr lang="en-GB" sz="3200" u="sng" dirty="0">
              <a:latin typeface="Letter-join Basic 40" panose="02000505000000020003" pitchFamily="50" charset="0"/>
            </a:endParaRPr>
          </a:p>
          <a:p>
            <a:endParaRPr lang="en-GB" dirty="0"/>
          </a:p>
        </p:txBody>
      </p:sp>
      <p:sp>
        <p:nvSpPr>
          <p:cNvPr id="3" name="TextBox 2">
            <a:extLst>
              <a:ext uri="{FF2B5EF4-FFF2-40B4-BE49-F238E27FC236}">
                <a16:creationId xmlns:a16="http://schemas.microsoft.com/office/drawing/2014/main" id="{C643DBDC-4BB7-414A-8AC4-ED2F214AF3F7}"/>
              </a:ext>
            </a:extLst>
          </p:cNvPr>
          <p:cNvSpPr txBox="1"/>
          <p:nvPr/>
        </p:nvSpPr>
        <p:spPr>
          <a:xfrm>
            <a:off x="1556062" y="1219536"/>
            <a:ext cx="5713418" cy="1569660"/>
          </a:xfrm>
          <a:prstGeom prst="rect">
            <a:avLst/>
          </a:prstGeom>
          <a:noFill/>
        </p:spPr>
        <p:txBody>
          <a:bodyPr wrap="square" rtlCol="0">
            <a:spAutoFit/>
          </a:bodyPr>
          <a:lstStyle/>
          <a:p>
            <a:r>
              <a:rPr lang="en-GB" sz="2400" dirty="0">
                <a:latin typeface="Letter-join Basic 40" panose="02000505000000020003" pitchFamily="50" charset="0"/>
              </a:rPr>
              <a:t>We strongly advise all pupils in EYFS and KS1 to have a school dinner. This is </a:t>
            </a:r>
            <a:r>
              <a:rPr lang="en-GB" sz="2400" b="1" dirty="0">
                <a:highlight>
                  <a:srgbClr val="FFFF00"/>
                </a:highlight>
                <a:latin typeface="Letter-join Basic 40" panose="02000505000000020003" pitchFamily="50" charset="0"/>
              </a:rPr>
              <a:t>FREE</a:t>
            </a:r>
            <a:r>
              <a:rPr lang="en-GB" sz="2400" dirty="0">
                <a:latin typeface="Letter-join Basic 40" panose="02000505000000020003" pitchFamily="50" charset="0"/>
              </a:rPr>
              <a:t> and ensures that your child gets a fresh, healthy meal every single day.</a:t>
            </a:r>
          </a:p>
        </p:txBody>
      </p:sp>
      <p:pic>
        <p:nvPicPr>
          <p:cNvPr id="5" name="Picture 4">
            <a:extLst>
              <a:ext uri="{FF2B5EF4-FFF2-40B4-BE49-F238E27FC236}">
                <a16:creationId xmlns:a16="http://schemas.microsoft.com/office/drawing/2014/main" id="{BD880E4D-05F5-4C6D-BB15-2FA42B03E709}"/>
              </a:ext>
            </a:extLst>
          </p:cNvPr>
          <p:cNvPicPr>
            <a:picLocks noChangeAspect="1"/>
          </p:cNvPicPr>
          <p:nvPr/>
        </p:nvPicPr>
        <p:blipFill>
          <a:blip r:embed="rId3"/>
          <a:stretch>
            <a:fillRect/>
          </a:stretch>
        </p:blipFill>
        <p:spPr>
          <a:xfrm>
            <a:off x="111239" y="1346764"/>
            <a:ext cx="1319616" cy="1938696"/>
          </a:xfrm>
          <a:prstGeom prst="rect">
            <a:avLst/>
          </a:prstGeom>
        </p:spPr>
      </p:pic>
      <p:sp>
        <p:nvSpPr>
          <p:cNvPr id="7" name="TextBox 6">
            <a:extLst>
              <a:ext uri="{FF2B5EF4-FFF2-40B4-BE49-F238E27FC236}">
                <a16:creationId xmlns:a16="http://schemas.microsoft.com/office/drawing/2014/main" id="{CEB8A60D-38A9-4690-8E1C-EC4B1EFC39DE}"/>
              </a:ext>
            </a:extLst>
          </p:cNvPr>
          <p:cNvSpPr txBox="1"/>
          <p:nvPr/>
        </p:nvSpPr>
        <p:spPr>
          <a:xfrm>
            <a:off x="903767" y="3285460"/>
            <a:ext cx="4146698" cy="461665"/>
          </a:xfrm>
          <a:prstGeom prst="rect">
            <a:avLst/>
          </a:prstGeom>
          <a:noFill/>
        </p:spPr>
        <p:txBody>
          <a:bodyPr wrap="square" rtlCol="0">
            <a:spAutoFit/>
          </a:bodyPr>
          <a:lstStyle/>
          <a:p>
            <a:r>
              <a:rPr lang="en-GB" sz="2400" dirty="0">
                <a:latin typeface="Letter-join Basic 40" panose="02000505000000020003" pitchFamily="50" charset="0"/>
              </a:rPr>
              <a:t>So many choices daily!</a:t>
            </a:r>
          </a:p>
        </p:txBody>
      </p:sp>
      <p:pic>
        <p:nvPicPr>
          <p:cNvPr id="8" name="Picture 7">
            <a:extLst>
              <a:ext uri="{FF2B5EF4-FFF2-40B4-BE49-F238E27FC236}">
                <a16:creationId xmlns:a16="http://schemas.microsoft.com/office/drawing/2014/main" id="{D99AC974-3504-4AD9-B251-EC4854FB91C8}"/>
              </a:ext>
            </a:extLst>
          </p:cNvPr>
          <p:cNvPicPr>
            <a:picLocks noChangeAspect="1"/>
          </p:cNvPicPr>
          <p:nvPr/>
        </p:nvPicPr>
        <p:blipFill>
          <a:blip r:embed="rId4"/>
          <a:stretch>
            <a:fillRect/>
          </a:stretch>
        </p:blipFill>
        <p:spPr>
          <a:xfrm>
            <a:off x="6533424" y="3392424"/>
            <a:ext cx="813816" cy="613993"/>
          </a:xfrm>
          <a:prstGeom prst="rect">
            <a:avLst/>
          </a:prstGeom>
        </p:spPr>
      </p:pic>
      <p:pic>
        <p:nvPicPr>
          <p:cNvPr id="6" name="Picture 5">
            <a:extLst>
              <a:ext uri="{FF2B5EF4-FFF2-40B4-BE49-F238E27FC236}">
                <a16:creationId xmlns:a16="http://schemas.microsoft.com/office/drawing/2014/main" id="{330793B1-4122-41DF-90E1-425755E75DC8}"/>
              </a:ext>
            </a:extLst>
          </p:cNvPr>
          <p:cNvPicPr>
            <a:picLocks noChangeAspect="1"/>
          </p:cNvPicPr>
          <p:nvPr/>
        </p:nvPicPr>
        <p:blipFill>
          <a:blip r:embed="rId5"/>
          <a:stretch>
            <a:fillRect/>
          </a:stretch>
        </p:blipFill>
        <p:spPr>
          <a:xfrm>
            <a:off x="7678343" y="673634"/>
            <a:ext cx="4263987" cy="5685316"/>
          </a:xfrm>
          <a:prstGeom prst="rect">
            <a:avLst/>
          </a:prstGeom>
        </p:spPr>
      </p:pic>
      <p:pic>
        <p:nvPicPr>
          <p:cNvPr id="10" name="Picture 9">
            <a:extLst>
              <a:ext uri="{FF2B5EF4-FFF2-40B4-BE49-F238E27FC236}">
                <a16:creationId xmlns:a16="http://schemas.microsoft.com/office/drawing/2014/main" id="{0F530F11-7FCE-3D5A-41A1-AC2754EBD5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517" y="108639"/>
            <a:ext cx="1366577" cy="1256622"/>
          </a:xfrm>
          <a:prstGeom prst="rect">
            <a:avLst/>
          </a:prstGeom>
        </p:spPr>
      </p:pic>
      <p:pic>
        <p:nvPicPr>
          <p:cNvPr id="12" name="Picture 11">
            <a:extLst>
              <a:ext uri="{FF2B5EF4-FFF2-40B4-BE49-F238E27FC236}">
                <a16:creationId xmlns:a16="http://schemas.microsoft.com/office/drawing/2014/main" id="{1CAE83AE-2BE0-1319-4CB4-A60B1EB6317E}"/>
              </a:ext>
            </a:extLst>
          </p:cNvPr>
          <p:cNvPicPr>
            <a:picLocks noChangeAspect="1"/>
          </p:cNvPicPr>
          <p:nvPr/>
        </p:nvPicPr>
        <p:blipFill>
          <a:blip r:embed="rId7"/>
          <a:stretch>
            <a:fillRect/>
          </a:stretch>
        </p:blipFill>
        <p:spPr>
          <a:xfrm>
            <a:off x="175517" y="178271"/>
            <a:ext cx="1330784" cy="1168493"/>
          </a:xfrm>
          <a:prstGeom prst="rect">
            <a:avLst/>
          </a:prstGeom>
        </p:spPr>
      </p:pic>
    </p:spTree>
    <p:extLst>
      <p:ext uri="{BB962C8B-B14F-4D97-AF65-F5344CB8AC3E}">
        <p14:creationId xmlns:p14="http://schemas.microsoft.com/office/powerpoint/2010/main" val="37615839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502525" y="108639"/>
            <a:ext cx="9774654" cy="1325563"/>
          </a:xfrm>
        </p:spPr>
        <p:txBody>
          <a:bodyPr>
            <a:normAutofit/>
          </a:bodyPr>
          <a:lstStyle/>
          <a:p>
            <a:pPr algn="ctr"/>
            <a:r>
              <a:rPr lang="en-GB" sz="5400" dirty="0">
                <a:latin typeface="Letter-join Basic 40" panose="02000505000000020003" pitchFamily="50" charset="0"/>
              </a:rPr>
              <a:t>Medication</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17" name="Rectangle: Rounded Corners 16">
            <a:extLst>
              <a:ext uri="{FF2B5EF4-FFF2-40B4-BE49-F238E27FC236}">
                <a16:creationId xmlns:a16="http://schemas.microsoft.com/office/drawing/2014/main" id="{AED21325-2888-462E-B3FB-43BC39A57827}"/>
              </a:ext>
            </a:extLst>
          </p:cNvPr>
          <p:cNvSpPr/>
          <p:nvPr/>
        </p:nvSpPr>
        <p:spPr>
          <a:xfrm>
            <a:off x="452978" y="1350335"/>
            <a:ext cx="7819151" cy="515448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endParaRPr lang="en-GB" sz="2000" dirty="0">
              <a:latin typeface="Letter-join Basic 40" panose="02000505000000020003" pitchFamily="50" charset="0"/>
            </a:endParaRPr>
          </a:p>
          <a:p>
            <a:endParaRPr lang="en-GB" sz="2000" dirty="0">
              <a:latin typeface="Letter-join Basic 40" panose="02000505000000020003" pitchFamily="50" charset="0"/>
            </a:endParaRPr>
          </a:p>
        </p:txBody>
      </p:sp>
      <p:sp>
        <p:nvSpPr>
          <p:cNvPr id="23" name="TextBox 22">
            <a:extLst>
              <a:ext uri="{FF2B5EF4-FFF2-40B4-BE49-F238E27FC236}">
                <a16:creationId xmlns:a16="http://schemas.microsoft.com/office/drawing/2014/main" id="{1C9B2102-DDE2-4382-AA35-9C7EC18978BC}"/>
              </a:ext>
            </a:extLst>
          </p:cNvPr>
          <p:cNvSpPr txBox="1"/>
          <p:nvPr/>
        </p:nvSpPr>
        <p:spPr>
          <a:xfrm>
            <a:off x="712381" y="5122560"/>
            <a:ext cx="6916631" cy="1200329"/>
          </a:xfrm>
          <a:prstGeom prst="rect">
            <a:avLst/>
          </a:prstGeom>
          <a:noFill/>
        </p:spPr>
        <p:txBody>
          <a:bodyPr wrap="square" rtlCol="0">
            <a:spAutoFit/>
          </a:bodyPr>
          <a:lstStyle/>
          <a:p>
            <a:r>
              <a:rPr lang="en-GB" sz="2400" dirty="0">
                <a:latin typeface="Letter-join Basic 40" panose="02000505000000020003" pitchFamily="50" charset="0"/>
              </a:rPr>
              <a:t>Please ensure that all prescribed routine medicine, including for children with allergies, </a:t>
            </a:r>
            <a:r>
              <a:rPr lang="en-GB" sz="2400" b="1" dirty="0">
                <a:solidFill>
                  <a:srgbClr val="FF0000"/>
                </a:solidFill>
                <a:latin typeface="Letter-join Basic 40" panose="02000505000000020003" pitchFamily="50" charset="0"/>
              </a:rPr>
              <a:t>is in date</a:t>
            </a:r>
            <a:r>
              <a:rPr lang="en-GB" sz="2400" dirty="0">
                <a:latin typeface="Letter-join Basic 40" panose="02000505000000020003" pitchFamily="50" charset="0"/>
              </a:rPr>
              <a:t> and </a:t>
            </a:r>
            <a:r>
              <a:rPr lang="en-GB" sz="2400" b="1" dirty="0">
                <a:solidFill>
                  <a:srgbClr val="FF0000"/>
                </a:solidFill>
                <a:latin typeface="Letter-join Basic 40" panose="02000505000000020003" pitchFamily="50" charset="0"/>
              </a:rPr>
              <a:t>in school ready </a:t>
            </a:r>
            <a:r>
              <a:rPr lang="en-GB" sz="2400" dirty="0">
                <a:latin typeface="Letter-join Basic 40" panose="02000505000000020003" pitchFamily="50" charset="0"/>
              </a:rPr>
              <a:t>for</a:t>
            </a:r>
            <a:r>
              <a:rPr lang="en-GB" sz="2400" b="1" dirty="0">
                <a:solidFill>
                  <a:srgbClr val="FF0000"/>
                </a:solidFill>
                <a:latin typeface="Letter-join Basic 40" panose="02000505000000020003" pitchFamily="50" charset="0"/>
              </a:rPr>
              <a:t> </a:t>
            </a:r>
            <a:r>
              <a:rPr lang="en-GB" sz="2400" dirty="0">
                <a:latin typeface="Letter-join Basic 40" panose="02000505000000020003" pitchFamily="50" charset="0"/>
              </a:rPr>
              <a:t>September 2026 (tomorrow)</a:t>
            </a:r>
            <a:endParaRPr lang="en-GB" sz="1400" dirty="0">
              <a:latin typeface="Letter-join Basic 40" panose="02000505000000020003" pitchFamily="50" charset="0"/>
            </a:endParaRPr>
          </a:p>
        </p:txBody>
      </p:sp>
      <p:sp>
        <p:nvSpPr>
          <p:cNvPr id="9" name="Rectangle 8">
            <a:extLst>
              <a:ext uri="{FF2B5EF4-FFF2-40B4-BE49-F238E27FC236}">
                <a16:creationId xmlns:a16="http://schemas.microsoft.com/office/drawing/2014/main" id="{061F08FC-434A-46DF-9A45-D9A5239336DE}"/>
              </a:ext>
            </a:extLst>
          </p:cNvPr>
          <p:cNvSpPr/>
          <p:nvPr/>
        </p:nvSpPr>
        <p:spPr>
          <a:xfrm>
            <a:off x="712381" y="1795407"/>
            <a:ext cx="6501808" cy="1200329"/>
          </a:xfrm>
          <a:prstGeom prst="rect">
            <a:avLst/>
          </a:prstGeom>
        </p:spPr>
        <p:txBody>
          <a:bodyPr wrap="square">
            <a:spAutoFit/>
          </a:bodyPr>
          <a:lstStyle/>
          <a:p>
            <a:r>
              <a:rPr lang="en-GB" sz="2400" b="1" u="sng" dirty="0">
                <a:latin typeface="Letter-join Basic 40" panose="02000505000000020003" pitchFamily="50" charset="0"/>
              </a:rPr>
              <a:t>Asthma Inhalers</a:t>
            </a:r>
          </a:p>
          <a:p>
            <a:r>
              <a:rPr lang="en-GB" sz="2400" dirty="0">
                <a:latin typeface="Letter-join Basic 40" panose="02000505000000020003" pitchFamily="50" charset="0"/>
              </a:rPr>
              <a:t>Parents must update all </a:t>
            </a:r>
            <a:r>
              <a:rPr lang="en-GB" sz="2400" b="1" dirty="0">
                <a:solidFill>
                  <a:srgbClr val="7030A0"/>
                </a:solidFill>
                <a:latin typeface="Letter-join Basic 40" panose="02000505000000020003" pitchFamily="50" charset="0"/>
              </a:rPr>
              <a:t>asthma plans </a:t>
            </a:r>
            <a:r>
              <a:rPr lang="en-GB" sz="2400" dirty="0">
                <a:latin typeface="Letter-join Basic 40" panose="02000505000000020003" pitchFamily="50" charset="0"/>
              </a:rPr>
              <a:t>and check pumps and spacers. </a:t>
            </a:r>
          </a:p>
        </p:txBody>
      </p:sp>
      <p:sp>
        <p:nvSpPr>
          <p:cNvPr id="10" name="Rectangle 9">
            <a:extLst>
              <a:ext uri="{FF2B5EF4-FFF2-40B4-BE49-F238E27FC236}">
                <a16:creationId xmlns:a16="http://schemas.microsoft.com/office/drawing/2014/main" id="{8D4D4D71-89DC-4D7C-ACAC-D5BCD3261A5E}"/>
              </a:ext>
            </a:extLst>
          </p:cNvPr>
          <p:cNvSpPr/>
          <p:nvPr/>
        </p:nvSpPr>
        <p:spPr>
          <a:xfrm>
            <a:off x="690005" y="3319828"/>
            <a:ext cx="7582123" cy="1200329"/>
          </a:xfrm>
          <a:prstGeom prst="rect">
            <a:avLst/>
          </a:prstGeom>
        </p:spPr>
        <p:txBody>
          <a:bodyPr wrap="square">
            <a:spAutoFit/>
          </a:bodyPr>
          <a:lstStyle/>
          <a:p>
            <a:r>
              <a:rPr lang="en-GB" sz="2400" b="1" u="sng" dirty="0">
                <a:latin typeface="Letter-join Basic 40" panose="02000505000000020003" pitchFamily="50" charset="0"/>
              </a:rPr>
              <a:t>Medication</a:t>
            </a:r>
            <a:endParaRPr lang="en-GB" sz="2000" b="1" u="sng" dirty="0">
              <a:latin typeface="Letter-join Basic 40" panose="02000505000000020003" pitchFamily="50" charset="0"/>
            </a:endParaRPr>
          </a:p>
          <a:p>
            <a:r>
              <a:rPr lang="en-GB" sz="2400" dirty="0">
                <a:latin typeface="Letter-join Basic 40" panose="02000505000000020003" pitchFamily="50" charset="0"/>
              </a:rPr>
              <a:t>All medicines will need to be signed in by parents, with written consent given for administration</a:t>
            </a:r>
          </a:p>
        </p:txBody>
      </p:sp>
      <p:pic>
        <p:nvPicPr>
          <p:cNvPr id="9218" name="Picture 2" descr="Medication Icon">
            <a:extLst>
              <a:ext uri="{FF2B5EF4-FFF2-40B4-BE49-F238E27FC236}">
                <a16:creationId xmlns:a16="http://schemas.microsoft.com/office/drawing/2014/main" id="{88CC2FF8-0947-4545-A827-895E256B3B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1650" y="4844249"/>
            <a:ext cx="1780955" cy="1780955"/>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2979BC56-CA6E-4D26-BFDA-20FAD1C07D3F}"/>
              </a:ext>
            </a:extLst>
          </p:cNvPr>
          <p:cNvSpPr/>
          <p:nvPr/>
        </p:nvSpPr>
        <p:spPr>
          <a:xfrm>
            <a:off x="7232956" y="451684"/>
            <a:ext cx="2680177" cy="2182314"/>
          </a:xfrm>
          <a:prstGeom prst="ellipse">
            <a:avLst/>
          </a:prstGeom>
          <a:blipFill>
            <a:blip r:embed="rId4"/>
            <a:stretch>
              <a:fillRect/>
            </a:stretch>
          </a:blip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22239451-1C9E-4B97-9237-5B7C2E7C83C1}"/>
              </a:ext>
            </a:extLst>
          </p:cNvPr>
          <p:cNvPicPr>
            <a:picLocks noChangeAspect="1"/>
          </p:cNvPicPr>
          <p:nvPr/>
        </p:nvPicPr>
        <p:blipFill>
          <a:blip r:embed="rId5"/>
          <a:stretch>
            <a:fillRect/>
          </a:stretch>
        </p:blipFill>
        <p:spPr>
          <a:xfrm>
            <a:off x="7682141" y="2995736"/>
            <a:ext cx="1902992" cy="1662614"/>
          </a:xfrm>
          <a:prstGeom prst="rect">
            <a:avLst/>
          </a:prstGeom>
        </p:spPr>
      </p:pic>
      <p:pic>
        <p:nvPicPr>
          <p:cNvPr id="5" name="Picture 4">
            <a:extLst>
              <a:ext uri="{FF2B5EF4-FFF2-40B4-BE49-F238E27FC236}">
                <a16:creationId xmlns:a16="http://schemas.microsoft.com/office/drawing/2014/main" id="{5B4C28D9-0AAF-A04F-430B-EB981AD325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94" y="47893"/>
            <a:ext cx="1378973" cy="1268021"/>
          </a:xfrm>
          <a:prstGeom prst="rect">
            <a:avLst/>
          </a:prstGeom>
        </p:spPr>
      </p:pic>
      <p:pic>
        <p:nvPicPr>
          <p:cNvPr id="7" name="Picture 6">
            <a:extLst>
              <a:ext uri="{FF2B5EF4-FFF2-40B4-BE49-F238E27FC236}">
                <a16:creationId xmlns:a16="http://schemas.microsoft.com/office/drawing/2014/main" id="{F1FF6FEF-8C65-8946-B1CC-1D8B500C5725}"/>
              </a:ext>
            </a:extLst>
          </p:cNvPr>
          <p:cNvPicPr>
            <a:picLocks noChangeAspect="1"/>
          </p:cNvPicPr>
          <p:nvPr/>
        </p:nvPicPr>
        <p:blipFill>
          <a:blip r:embed="rId7"/>
          <a:stretch>
            <a:fillRect/>
          </a:stretch>
        </p:blipFill>
        <p:spPr>
          <a:xfrm>
            <a:off x="22894" y="77498"/>
            <a:ext cx="1378973" cy="1210805"/>
          </a:xfrm>
          <a:prstGeom prst="rect">
            <a:avLst/>
          </a:prstGeom>
        </p:spPr>
      </p:pic>
    </p:spTree>
    <p:extLst>
      <p:ext uri="{BB962C8B-B14F-4D97-AF65-F5344CB8AC3E}">
        <p14:creationId xmlns:p14="http://schemas.microsoft.com/office/powerpoint/2010/main" val="18082060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502525" y="108639"/>
            <a:ext cx="9774654" cy="1325563"/>
          </a:xfrm>
        </p:spPr>
        <p:txBody>
          <a:bodyPr>
            <a:normAutofit/>
          </a:bodyPr>
          <a:lstStyle/>
          <a:p>
            <a:pPr algn="ctr"/>
            <a:r>
              <a:rPr lang="en-GB" sz="5400" dirty="0">
                <a:latin typeface="Letter-join Basic 40" panose="02000505000000020003" pitchFamily="50" charset="0"/>
              </a:rPr>
              <a:t>Uniform</a:t>
            </a:r>
          </a:p>
        </p:txBody>
      </p:sp>
      <p:pic>
        <p:nvPicPr>
          <p:cNvPr id="9" name="Picture 8">
            <a:extLst>
              <a:ext uri="{FF2B5EF4-FFF2-40B4-BE49-F238E27FC236}">
                <a16:creationId xmlns:a16="http://schemas.microsoft.com/office/drawing/2014/main" id="{4F4BBE50-1E84-4301-90A5-B7CC6A1BEE69}"/>
              </a:ext>
            </a:extLst>
          </p:cNvPr>
          <p:cNvPicPr>
            <a:picLocks noChangeAspect="1"/>
          </p:cNvPicPr>
          <p:nvPr/>
        </p:nvPicPr>
        <p:blipFill rotWithShape="1">
          <a:blip r:embed="rId2"/>
          <a:srcRect b="34316"/>
          <a:stretch/>
        </p:blipFill>
        <p:spPr>
          <a:xfrm>
            <a:off x="4256616" y="1984248"/>
            <a:ext cx="7532628" cy="3886200"/>
          </a:xfrm>
          <a:prstGeom prst="rect">
            <a:avLst/>
          </a:prstGeom>
        </p:spPr>
      </p:pic>
      <p:sp>
        <p:nvSpPr>
          <p:cNvPr id="7" name="Speech Bubble: Rectangle with Corners Rounded 6">
            <a:extLst>
              <a:ext uri="{FF2B5EF4-FFF2-40B4-BE49-F238E27FC236}">
                <a16:creationId xmlns:a16="http://schemas.microsoft.com/office/drawing/2014/main" id="{077EDEB1-491A-4EC5-8B1E-03E0A944C73E}"/>
              </a:ext>
            </a:extLst>
          </p:cNvPr>
          <p:cNvSpPr/>
          <p:nvPr/>
        </p:nvSpPr>
        <p:spPr>
          <a:xfrm>
            <a:off x="7527851" y="108639"/>
            <a:ext cx="3710763" cy="2264608"/>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8" name="TextBox 7">
            <a:extLst>
              <a:ext uri="{FF2B5EF4-FFF2-40B4-BE49-F238E27FC236}">
                <a16:creationId xmlns:a16="http://schemas.microsoft.com/office/drawing/2014/main" id="{E2F3CC6A-F06E-4D4A-AAF5-7FDA756B351F}"/>
              </a:ext>
            </a:extLst>
          </p:cNvPr>
          <p:cNvSpPr txBox="1"/>
          <p:nvPr/>
        </p:nvSpPr>
        <p:spPr>
          <a:xfrm>
            <a:off x="7844972" y="400107"/>
            <a:ext cx="3413051" cy="1938992"/>
          </a:xfrm>
          <a:prstGeom prst="rect">
            <a:avLst/>
          </a:prstGeom>
          <a:noFill/>
        </p:spPr>
        <p:txBody>
          <a:bodyPr wrap="square" rtlCol="0">
            <a:spAutoFit/>
          </a:bodyPr>
          <a:lstStyle/>
          <a:p>
            <a:r>
              <a:rPr lang="en-GB" sz="2000" dirty="0">
                <a:solidFill>
                  <a:srgbClr val="002060"/>
                </a:solidFill>
                <a:latin typeface="Letter-join Basic 40" panose="02000505000000020003" pitchFamily="50" charset="0"/>
              </a:rPr>
              <a:t>PTA have an online pre-loved uniform shop </a:t>
            </a:r>
          </a:p>
          <a:p>
            <a:endParaRPr lang="en-GB" sz="2000" dirty="0">
              <a:solidFill>
                <a:srgbClr val="002060"/>
              </a:solidFill>
              <a:latin typeface="Letter-join Basic 40" panose="02000505000000020003" pitchFamily="50" charset="0"/>
            </a:endParaRPr>
          </a:p>
          <a:p>
            <a:r>
              <a:rPr lang="en-GB" sz="2000" dirty="0">
                <a:solidFill>
                  <a:srgbClr val="002060"/>
                </a:solidFill>
                <a:latin typeface="Letter-join Basic 40" panose="02000505000000020003" pitchFamily="50" charset="0"/>
              </a:rPr>
              <a:t>Bespoke Hadlow uniform items are stocked by Monkhouse only.</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3"/>
          <a:stretch>
            <a:fillRect/>
          </a:stretch>
        </p:blipFill>
        <p:spPr>
          <a:xfrm>
            <a:off x="0" y="0"/>
            <a:ext cx="1556062" cy="1434202"/>
          </a:xfrm>
          <a:prstGeom prst="rect">
            <a:avLst/>
          </a:prstGeom>
        </p:spPr>
      </p:pic>
      <p:pic>
        <p:nvPicPr>
          <p:cNvPr id="15" name="Picture 14">
            <a:extLst>
              <a:ext uri="{FF2B5EF4-FFF2-40B4-BE49-F238E27FC236}">
                <a16:creationId xmlns:a16="http://schemas.microsoft.com/office/drawing/2014/main" id="{323FE670-2CDF-4BA6-A468-0D1640E7B117}"/>
              </a:ext>
            </a:extLst>
          </p:cNvPr>
          <p:cNvPicPr>
            <a:picLocks noChangeAspect="1"/>
          </p:cNvPicPr>
          <p:nvPr/>
        </p:nvPicPr>
        <p:blipFill rotWithShape="1">
          <a:blip r:embed="rId4"/>
          <a:srcRect r="50665"/>
          <a:stretch/>
        </p:blipFill>
        <p:spPr>
          <a:xfrm>
            <a:off x="269057" y="1753230"/>
            <a:ext cx="3710762" cy="3521329"/>
          </a:xfrm>
          <a:prstGeom prst="rect">
            <a:avLst/>
          </a:prstGeom>
        </p:spPr>
      </p:pic>
      <p:pic>
        <p:nvPicPr>
          <p:cNvPr id="17" name="Content Placeholder 16">
            <a:extLst>
              <a:ext uri="{FF2B5EF4-FFF2-40B4-BE49-F238E27FC236}">
                <a16:creationId xmlns:a16="http://schemas.microsoft.com/office/drawing/2014/main" id="{FFEAF280-B7A3-45F9-B84E-00BF77D64F0F}"/>
              </a:ext>
            </a:extLst>
          </p:cNvPr>
          <p:cNvPicPr>
            <a:picLocks noGrp="1" noChangeAspect="1"/>
          </p:cNvPicPr>
          <p:nvPr>
            <p:ph idx="1"/>
          </p:nvPr>
        </p:nvPicPr>
        <p:blipFill>
          <a:blip r:embed="rId5"/>
          <a:stretch>
            <a:fillRect/>
          </a:stretch>
        </p:blipFill>
        <p:spPr>
          <a:xfrm>
            <a:off x="427096" y="3942435"/>
            <a:ext cx="3267080" cy="2806926"/>
          </a:xfrm>
        </p:spPr>
      </p:pic>
      <p:pic>
        <p:nvPicPr>
          <p:cNvPr id="5" name="Picture 4">
            <a:extLst>
              <a:ext uri="{FF2B5EF4-FFF2-40B4-BE49-F238E27FC236}">
                <a16:creationId xmlns:a16="http://schemas.microsoft.com/office/drawing/2014/main" id="{D025C0B3-E49C-2C9E-6B0E-4826852B08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0" name="Picture 9">
            <a:extLst>
              <a:ext uri="{FF2B5EF4-FFF2-40B4-BE49-F238E27FC236}">
                <a16:creationId xmlns:a16="http://schemas.microsoft.com/office/drawing/2014/main" id="{7B37F4AB-6FF6-0A78-0FE2-3340074A1FD2}"/>
              </a:ext>
            </a:extLst>
          </p:cNvPr>
          <p:cNvPicPr>
            <a:picLocks noChangeAspect="1"/>
          </p:cNvPicPr>
          <p:nvPr/>
        </p:nvPicPr>
        <p:blipFill>
          <a:blip r:embed="rId7"/>
          <a:stretch>
            <a:fillRect/>
          </a:stretch>
        </p:blipFill>
        <p:spPr>
          <a:xfrm>
            <a:off x="26849" y="196768"/>
            <a:ext cx="1806104" cy="1585847"/>
          </a:xfrm>
          <a:prstGeom prst="rect">
            <a:avLst/>
          </a:prstGeom>
        </p:spPr>
      </p:pic>
    </p:spTree>
    <p:extLst>
      <p:ext uri="{BB962C8B-B14F-4D97-AF65-F5344CB8AC3E}">
        <p14:creationId xmlns:p14="http://schemas.microsoft.com/office/powerpoint/2010/main" val="26468905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5E2A5398-17EA-457D-9EDF-63E41BCA4A37}"/>
              </a:ext>
            </a:extLst>
          </p:cNvPr>
          <p:cNvPicPr>
            <a:picLocks noGrp="1" noChangeAspect="1"/>
          </p:cNvPicPr>
          <p:nvPr>
            <p:ph idx="1"/>
          </p:nvPr>
        </p:nvPicPr>
        <p:blipFill>
          <a:blip r:embed="rId2"/>
          <a:stretch>
            <a:fillRect/>
          </a:stretch>
        </p:blipFill>
        <p:spPr>
          <a:xfrm>
            <a:off x="742035" y="1649166"/>
            <a:ext cx="4516375" cy="2410770"/>
          </a:xfrm>
        </p:spPr>
      </p:pic>
      <p:pic>
        <p:nvPicPr>
          <p:cNvPr id="14" name="Picture 13">
            <a:extLst>
              <a:ext uri="{FF2B5EF4-FFF2-40B4-BE49-F238E27FC236}">
                <a16:creationId xmlns:a16="http://schemas.microsoft.com/office/drawing/2014/main" id="{C16D18DD-34F4-47FB-A7C7-53E9656125FF}"/>
              </a:ext>
            </a:extLst>
          </p:cNvPr>
          <p:cNvPicPr>
            <a:picLocks noChangeAspect="1"/>
          </p:cNvPicPr>
          <p:nvPr/>
        </p:nvPicPr>
        <p:blipFill>
          <a:blip r:embed="rId3"/>
          <a:stretch>
            <a:fillRect/>
          </a:stretch>
        </p:blipFill>
        <p:spPr>
          <a:xfrm>
            <a:off x="453588" y="4168575"/>
            <a:ext cx="3322883" cy="2215255"/>
          </a:xfrm>
          <a:prstGeom prst="rect">
            <a:avLst/>
          </a:prstGeom>
        </p:spPr>
      </p:pic>
      <p:pic>
        <p:nvPicPr>
          <p:cNvPr id="8" name="Picture 7">
            <a:extLst>
              <a:ext uri="{FF2B5EF4-FFF2-40B4-BE49-F238E27FC236}">
                <a16:creationId xmlns:a16="http://schemas.microsoft.com/office/drawing/2014/main" id="{3CEB444D-D3CB-4FA3-8B73-4FE48858BADB}"/>
              </a:ext>
            </a:extLst>
          </p:cNvPr>
          <p:cNvPicPr>
            <a:picLocks noChangeAspect="1"/>
          </p:cNvPicPr>
          <p:nvPr/>
        </p:nvPicPr>
        <p:blipFill rotWithShape="1">
          <a:blip r:embed="rId4"/>
          <a:srcRect b="17523"/>
          <a:stretch/>
        </p:blipFill>
        <p:spPr>
          <a:xfrm>
            <a:off x="4466919" y="3014353"/>
            <a:ext cx="6521196" cy="3628683"/>
          </a:xfrm>
          <a:prstGeom prst="rect">
            <a:avLst/>
          </a:prstGeom>
        </p:spPr>
      </p:pic>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683818" y="214964"/>
            <a:ext cx="9774654" cy="1325563"/>
          </a:xfrm>
        </p:spPr>
        <p:txBody>
          <a:bodyPr>
            <a:normAutofit/>
          </a:bodyPr>
          <a:lstStyle/>
          <a:p>
            <a:pPr algn="ctr"/>
            <a:r>
              <a:rPr lang="en-GB" sz="5400" dirty="0">
                <a:latin typeface="Letter-join Basic 40" panose="02000505000000020003" pitchFamily="50" charset="0"/>
              </a:rPr>
              <a:t>Uniform – PE Kits </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5"/>
          <a:stretch>
            <a:fillRect/>
          </a:stretch>
        </p:blipFill>
        <p:spPr>
          <a:xfrm>
            <a:off x="0" y="0"/>
            <a:ext cx="1556062" cy="1434202"/>
          </a:xfrm>
          <a:prstGeom prst="rect">
            <a:avLst/>
          </a:prstGeom>
        </p:spPr>
      </p:pic>
      <p:sp>
        <p:nvSpPr>
          <p:cNvPr id="12" name="TextBox 11">
            <a:extLst>
              <a:ext uri="{FF2B5EF4-FFF2-40B4-BE49-F238E27FC236}">
                <a16:creationId xmlns:a16="http://schemas.microsoft.com/office/drawing/2014/main" id="{658764A9-E3EC-4C48-9F7A-0A3754A03F18}"/>
              </a:ext>
            </a:extLst>
          </p:cNvPr>
          <p:cNvSpPr txBox="1"/>
          <p:nvPr/>
        </p:nvSpPr>
        <p:spPr>
          <a:xfrm>
            <a:off x="6454718" y="1462566"/>
            <a:ext cx="4428568" cy="954107"/>
          </a:xfrm>
          <a:prstGeom prst="rect">
            <a:avLst/>
          </a:prstGeom>
          <a:noFill/>
        </p:spPr>
        <p:txBody>
          <a:bodyPr wrap="square" rtlCol="0">
            <a:spAutoFit/>
          </a:bodyPr>
          <a:lstStyle/>
          <a:p>
            <a:r>
              <a:rPr lang="en-GB" sz="2800" dirty="0">
                <a:latin typeface="Letter-join Basic 40" panose="02000505000000020003" pitchFamily="50" charset="0"/>
              </a:rPr>
              <a:t>Plum Class PE days</a:t>
            </a:r>
          </a:p>
          <a:p>
            <a:r>
              <a:rPr lang="en-GB" sz="2800" dirty="0">
                <a:latin typeface="Letter-join Basic 40" panose="02000505000000020003" pitchFamily="50" charset="0"/>
              </a:rPr>
              <a:t>Tuesday &amp;Friday</a:t>
            </a:r>
          </a:p>
        </p:txBody>
      </p:sp>
      <p:sp>
        <p:nvSpPr>
          <p:cNvPr id="13" name="TextBox 12">
            <a:extLst>
              <a:ext uri="{FF2B5EF4-FFF2-40B4-BE49-F238E27FC236}">
                <a16:creationId xmlns:a16="http://schemas.microsoft.com/office/drawing/2014/main" id="{305C7887-1E20-4D91-A8AF-F57F4A4A77FF}"/>
              </a:ext>
            </a:extLst>
          </p:cNvPr>
          <p:cNvSpPr txBox="1"/>
          <p:nvPr/>
        </p:nvSpPr>
        <p:spPr>
          <a:xfrm>
            <a:off x="106680" y="5814050"/>
            <a:ext cx="4736592" cy="923330"/>
          </a:xfrm>
          <a:prstGeom prst="rect">
            <a:avLst/>
          </a:prstGeom>
          <a:noFill/>
        </p:spPr>
        <p:txBody>
          <a:bodyPr wrap="square" rtlCol="0">
            <a:spAutoFit/>
          </a:bodyPr>
          <a:lstStyle/>
          <a:p>
            <a:r>
              <a:rPr lang="en-GB" dirty="0">
                <a:latin typeface="Letter-join Basic 40" panose="02000505000000020003" pitchFamily="50" charset="0"/>
              </a:rPr>
              <a:t>If you're unsure which House Team your child belongs to, please contact their class team.</a:t>
            </a:r>
          </a:p>
          <a:p>
            <a:r>
              <a:rPr lang="en-GB" dirty="0">
                <a:hlinkClick r:id="rId6"/>
              </a:rPr>
              <a:t>Partnership Teams 2526.docx</a:t>
            </a:r>
            <a:endParaRPr lang="en-GB" dirty="0">
              <a:latin typeface="Letter-join Basic 40" panose="02000505000000020003" pitchFamily="50" charset="0"/>
            </a:endParaRPr>
          </a:p>
        </p:txBody>
      </p:sp>
      <p:sp>
        <p:nvSpPr>
          <p:cNvPr id="10" name="Oval 9">
            <a:extLst>
              <a:ext uri="{FF2B5EF4-FFF2-40B4-BE49-F238E27FC236}">
                <a16:creationId xmlns:a16="http://schemas.microsoft.com/office/drawing/2014/main" id="{1A78904F-BDAC-43C4-A1FF-5D8F46626FC2}"/>
              </a:ext>
            </a:extLst>
          </p:cNvPr>
          <p:cNvSpPr/>
          <p:nvPr/>
        </p:nvSpPr>
        <p:spPr>
          <a:xfrm>
            <a:off x="10594922" y="3352534"/>
            <a:ext cx="786383" cy="749808"/>
          </a:xfrm>
          <a:prstGeom prst="ellipse">
            <a:avLst/>
          </a:prstGeom>
          <a:blipFill>
            <a:blip r:embed="rId7"/>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46" name="Picture 6" descr="Please Generic Outline Color icon">
            <a:extLst>
              <a:ext uri="{FF2B5EF4-FFF2-40B4-BE49-F238E27FC236}">
                <a16:creationId xmlns:a16="http://schemas.microsoft.com/office/drawing/2014/main" id="{1DB9E738-B96D-4C57-A494-F457595CA6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89018" y="2988297"/>
            <a:ext cx="571829" cy="5718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8BA4B3-06AA-136B-BCA1-649466FB9D5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9" name="Picture 8">
            <a:extLst>
              <a:ext uri="{FF2B5EF4-FFF2-40B4-BE49-F238E27FC236}">
                <a16:creationId xmlns:a16="http://schemas.microsoft.com/office/drawing/2014/main" id="{11B0E45A-FEA5-B0C9-C20E-66F47FDF98CF}"/>
              </a:ext>
            </a:extLst>
          </p:cNvPr>
          <p:cNvPicPr>
            <a:picLocks noChangeAspect="1"/>
          </p:cNvPicPr>
          <p:nvPr/>
        </p:nvPicPr>
        <p:blipFill>
          <a:blip r:embed="rId10"/>
          <a:stretch>
            <a:fillRect/>
          </a:stretch>
        </p:blipFill>
        <p:spPr>
          <a:xfrm>
            <a:off x="26849" y="196768"/>
            <a:ext cx="1806104" cy="1585847"/>
          </a:xfrm>
          <a:prstGeom prst="rect">
            <a:avLst/>
          </a:prstGeom>
        </p:spPr>
      </p:pic>
    </p:spTree>
    <p:extLst>
      <p:ext uri="{BB962C8B-B14F-4D97-AF65-F5344CB8AC3E}">
        <p14:creationId xmlns:p14="http://schemas.microsoft.com/office/powerpoint/2010/main" val="41685393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683818" y="214964"/>
            <a:ext cx="9774654" cy="1325563"/>
          </a:xfrm>
        </p:spPr>
        <p:txBody>
          <a:bodyPr>
            <a:normAutofit/>
          </a:bodyPr>
          <a:lstStyle/>
          <a:p>
            <a:pPr algn="ctr"/>
            <a:r>
              <a:rPr lang="en-GB" sz="5400" dirty="0">
                <a:latin typeface="Letter-join Basic 40" panose="02000505000000020003" pitchFamily="50" charset="0"/>
              </a:rPr>
              <a:t>School trips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graphicFrame>
        <p:nvGraphicFramePr>
          <p:cNvPr id="8" name="Table 11">
            <a:extLst>
              <a:ext uri="{FF2B5EF4-FFF2-40B4-BE49-F238E27FC236}">
                <a16:creationId xmlns:a16="http://schemas.microsoft.com/office/drawing/2014/main" id="{E843DB44-D61F-4041-B815-4FA1ED584B42}"/>
              </a:ext>
            </a:extLst>
          </p:cNvPr>
          <p:cNvGraphicFramePr>
            <a:graphicFrameLocks noGrp="1"/>
          </p:cNvGraphicFramePr>
          <p:nvPr>
            <p:extLst>
              <p:ext uri="{D42A27DB-BD31-4B8C-83A1-F6EECF244321}">
                <p14:modId xmlns:p14="http://schemas.microsoft.com/office/powerpoint/2010/main" val="336129244"/>
              </p:ext>
            </p:extLst>
          </p:nvPr>
        </p:nvGraphicFramePr>
        <p:xfrm>
          <a:off x="589810" y="4169693"/>
          <a:ext cx="9146754" cy="1559560"/>
        </p:xfrm>
        <a:graphic>
          <a:graphicData uri="http://schemas.openxmlformats.org/drawingml/2006/table">
            <a:tbl>
              <a:tblPr firstRow="1" bandRow="1">
                <a:tableStyleId>{5C22544A-7EE6-4342-B048-85BDC9FD1C3A}</a:tableStyleId>
              </a:tblPr>
              <a:tblGrid>
                <a:gridCol w="1524459">
                  <a:extLst>
                    <a:ext uri="{9D8B030D-6E8A-4147-A177-3AD203B41FA5}">
                      <a16:colId xmlns:a16="http://schemas.microsoft.com/office/drawing/2014/main" val="393999088"/>
                    </a:ext>
                  </a:extLst>
                </a:gridCol>
                <a:gridCol w="1524459">
                  <a:extLst>
                    <a:ext uri="{9D8B030D-6E8A-4147-A177-3AD203B41FA5}">
                      <a16:colId xmlns:a16="http://schemas.microsoft.com/office/drawing/2014/main" val="511321295"/>
                    </a:ext>
                  </a:extLst>
                </a:gridCol>
                <a:gridCol w="1524459">
                  <a:extLst>
                    <a:ext uri="{9D8B030D-6E8A-4147-A177-3AD203B41FA5}">
                      <a16:colId xmlns:a16="http://schemas.microsoft.com/office/drawing/2014/main" val="2591258177"/>
                    </a:ext>
                  </a:extLst>
                </a:gridCol>
                <a:gridCol w="1524459">
                  <a:extLst>
                    <a:ext uri="{9D8B030D-6E8A-4147-A177-3AD203B41FA5}">
                      <a16:colId xmlns:a16="http://schemas.microsoft.com/office/drawing/2014/main" val="1690923906"/>
                    </a:ext>
                  </a:extLst>
                </a:gridCol>
                <a:gridCol w="1524459">
                  <a:extLst>
                    <a:ext uri="{9D8B030D-6E8A-4147-A177-3AD203B41FA5}">
                      <a16:colId xmlns:a16="http://schemas.microsoft.com/office/drawing/2014/main" val="4132659186"/>
                    </a:ext>
                  </a:extLst>
                </a:gridCol>
                <a:gridCol w="1524459">
                  <a:extLst>
                    <a:ext uri="{9D8B030D-6E8A-4147-A177-3AD203B41FA5}">
                      <a16:colId xmlns:a16="http://schemas.microsoft.com/office/drawing/2014/main" val="4150206101"/>
                    </a:ext>
                  </a:extLst>
                </a:gridCol>
              </a:tblGrid>
              <a:tr h="370840">
                <a:tc>
                  <a:txBody>
                    <a:bodyPr/>
                    <a:lstStyle/>
                    <a:p>
                      <a:r>
                        <a:rPr lang="en-GB" dirty="0">
                          <a:latin typeface="Letter-join Basic 40" panose="02000505000000020003" pitchFamily="50" charset="0"/>
                        </a:rPr>
                        <a:t>Term 1</a:t>
                      </a:r>
                    </a:p>
                  </a:txBody>
                  <a:tcPr/>
                </a:tc>
                <a:tc>
                  <a:txBody>
                    <a:bodyPr/>
                    <a:lstStyle/>
                    <a:p>
                      <a:r>
                        <a:rPr lang="en-GB" dirty="0">
                          <a:latin typeface="Letter-join Basic 40" panose="02000505000000020003" pitchFamily="50" charset="0"/>
                        </a:rPr>
                        <a:t>Term 2</a:t>
                      </a:r>
                    </a:p>
                  </a:txBody>
                  <a:tcPr/>
                </a:tc>
                <a:tc>
                  <a:txBody>
                    <a:bodyPr/>
                    <a:lstStyle/>
                    <a:p>
                      <a:r>
                        <a:rPr lang="en-GB" dirty="0">
                          <a:latin typeface="Letter-join Basic 40" panose="02000505000000020003" pitchFamily="50" charset="0"/>
                        </a:rPr>
                        <a:t>Term 3</a:t>
                      </a:r>
                    </a:p>
                  </a:txBody>
                  <a:tcPr/>
                </a:tc>
                <a:tc>
                  <a:txBody>
                    <a:bodyPr/>
                    <a:lstStyle/>
                    <a:p>
                      <a:r>
                        <a:rPr lang="en-GB" dirty="0">
                          <a:latin typeface="Letter-join Basic 40" panose="02000505000000020003" pitchFamily="50" charset="0"/>
                        </a:rPr>
                        <a:t>Term 4</a:t>
                      </a:r>
                    </a:p>
                  </a:txBody>
                  <a:tcPr/>
                </a:tc>
                <a:tc>
                  <a:txBody>
                    <a:bodyPr/>
                    <a:lstStyle/>
                    <a:p>
                      <a:r>
                        <a:rPr lang="en-GB" dirty="0">
                          <a:latin typeface="Letter-join Basic 40" panose="02000505000000020003" pitchFamily="50" charset="0"/>
                        </a:rPr>
                        <a:t>Term 5</a:t>
                      </a:r>
                    </a:p>
                  </a:txBody>
                  <a:tcPr/>
                </a:tc>
                <a:tc>
                  <a:txBody>
                    <a:bodyPr/>
                    <a:lstStyle/>
                    <a:p>
                      <a:r>
                        <a:rPr lang="en-GB" dirty="0">
                          <a:latin typeface="Letter-join Basic 40" panose="02000505000000020003" pitchFamily="50" charset="0"/>
                        </a:rPr>
                        <a:t>Term  6</a:t>
                      </a:r>
                    </a:p>
                  </a:txBody>
                  <a:tcPr/>
                </a:tc>
                <a:extLst>
                  <a:ext uri="{0D108BD9-81ED-4DB2-BD59-A6C34878D82A}">
                    <a16:rowId xmlns:a16="http://schemas.microsoft.com/office/drawing/2014/main" val="1679911924"/>
                  </a:ext>
                </a:extLst>
              </a:tr>
              <a:tr h="370840">
                <a:tc>
                  <a:txBody>
                    <a:bodyPr/>
                    <a:lstStyle/>
                    <a:p>
                      <a:r>
                        <a:rPr lang="en-GB" dirty="0">
                          <a:latin typeface="Letter-join Basic 40" panose="02000505000000020003" pitchFamily="50" charset="0"/>
                        </a:rPr>
                        <a:t>Walk around Hadlow </a:t>
                      </a:r>
                    </a:p>
                    <a:p>
                      <a:endParaRPr lang="en-GB" dirty="0">
                        <a:latin typeface="Letter-join Basic 40" panose="02000505000000020003" pitchFamily="50" charset="0"/>
                      </a:endParaRPr>
                    </a:p>
                    <a:p>
                      <a:endParaRPr lang="en-GB" dirty="0">
                        <a:latin typeface="Letter-join Basic 40" panose="02000505000000020003" pitchFamily="50" charset="0"/>
                      </a:endParaRPr>
                    </a:p>
                  </a:txBody>
                  <a:tcPr/>
                </a:tc>
                <a:tc>
                  <a:txBody>
                    <a:bodyPr/>
                    <a:lstStyle/>
                    <a:p>
                      <a:r>
                        <a:rPr lang="en-GB" dirty="0">
                          <a:latin typeface="Letter-join Basic 40" panose="02000505000000020003" pitchFamily="50" charset="0"/>
                        </a:rPr>
                        <a:t>Into Film</a:t>
                      </a:r>
                    </a:p>
                    <a:p>
                      <a:endParaRPr lang="en-GB" dirty="0">
                        <a:latin typeface="Letter-join Basic 40" panose="02000505000000020003" pitchFamily="50" charset="0"/>
                      </a:endParaRPr>
                    </a:p>
                    <a:p>
                      <a:endParaRPr lang="en-GB" dirty="0">
                        <a:latin typeface="Letter-join Basic 40" panose="02000505000000020003" pitchFamily="50" charset="0"/>
                      </a:endParaRPr>
                    </a:p>
                    <a:p>
                      <a:r>
                        <a:rPr lang="en-GB" dirty="0">
                          <a:latin typeface="Letter-join Basic 40" panose="02000505000000020003" pitchFamily="50" charset="0"/>
                        </a:rPr>
                        <a:t>£2</a:t>
                      </a:r>
                    </a:p>
                  </a:txBody>
                  <a:tcPr/>
                </a:tc>
                <a:tc>
                  <a:txBody>
                    <a:bodyPr/>
                    <a:lstStyle/>
                    <a:p>
                      <a:r>
                        <a:rPr lang="en-GB" dirty="0">
                          <a:latin typeface="Letter-join Basic 40" panose="02000505000000020003" pitchFamily="50" charset="0"/>
                        </a:rPr>
                        <a:t>Corpus Christi </a:t>
                      </a:r>
                    </a:p>
                  </a:txBody>
                  <a:tcPr/>
                </a:tc>
                <a:tc>
                  <a:txBody>
                    <a:bodyPr/>
                    <a:lstStyle/>
                    <a:p>
                      <a:r>
                        <a:rPr lang="en-GB" dirty="0" err="1">
                          <a:latin typeface="Letter-join Basic 40" panose="02000505000000020003" pitchFamily="50" charset="0"/>
                        </a:rPr>
                        <a:t>Wingham</a:t>
                      </a:r>
                      <a:r>
                        <a:rPr lang="en-GB" dirty="0">
                          <a:latin typeface="Letter-join Basic 40" panose="02000505000000020003" pitchFamily="50" charset="0"/>
                        </a:rPr>
                        <a:t> Wildlife</a:t>
                      </a:r>
                    </a:p>
                    <a:p>
                      <a:endParaRPr lang="en-GB" dirty="0">
                        <a:latin typeface="Letter-join Basic 40" panose="02000505000000020003" pitchFamily="50" charset="0"/>
                      </a:endParaRPr>
                    </a:p>
                    <a:p>
                      <a:r>
                        <a:rPr lang="en-GB" dirty="0">
                          <a:latin typeface="Letter-join Basic 40" panose="02000505000000020003" pitchFamily="50" charset="0"/>
                        </a:rPr>
                        <a:t>£12</a:t>
                      </a:r>
                    </a:p>
                  </a:txBody>
                  <a:tcPr/>
                </a:tc>
                <a:tc>
                  <a:txBody>
                    <a:bodyPr/>
                    <a:lstStyle/>
                    <a:p>
                      <a:r>
                        <a:rPr lang="en-GB" dirty="0">
                          <a:latin typeface="Letter-join Basic 40" panose="02000505000000020003" pitchFamily="50" charset="0"/>
                        </a:rPr>
                        <a:t>Leeds Castle</a:t>
                      </a:r>
                    </a:p>
                    <a:p>
                      <a:endParaRPr lang="en-GB" dirty="0">
                        <a:latin typeface="Letter-join Basic 40" panose="02000505000000020003" pitchFamily="50" charset="0"/>
                      </a:endParaRPr>
                    </a:p>
                    <a:p>
                      <a:endParaRPr lang="en-GB" dirty="0">
                        <a:latin typeface="Letter-join Basic 40" panose="02000505000000020003" pitchFamily="50" charset="0"/>
                      </a:endParaRPr>
                    </a:p>
                    <a:p>
                      <a:r>
                        <a:rPr lang="en-GB" dirty="0">
                          <a:latin typeface="Letter-join Basic 40" panose="02000505000000020003" pitchFamily="50" charset="0"/>
                        </a:rPr>
                        <a:t>£12</a:t>
                      </a:r>
                    </a:p>
                  </a:txBody>
                  <a:tcPr/>
                </a:tc>
                <a:tc>
                  <a:txBody>
                    <a:bodyPr/>
                    <a:lstStyle/>
                    <a:p>
                      <a:r>
                        <a:rPr lang="en-GB" dirty="0">
                          <a:latin typeface="Letter-join Basic 40" panose="02000505000000020003" pitchFamily="50" charset="0"/>
                        </a:rPr>
                        <a:t>Beach</a:t>
                      </a:r>
                    </a:p>
                    <a:p>
                      <a:endParaRPr lang="en-GB" dirty="0">
                        <a:latin typeface="Letter-join Basic 40" panose="02000505000000020003" pitchFamily="50" charset="0"/>
                      </a:endParaRPr>
                    </a:p>
                    <a:p>
                      <a:endParaRPr lang="en-GB" dirty="0">
                        <a:latin typeface="Letter-join Basic 40" panose="02000505000000020003" pitchFamily="50" charset="0"/>
                      </a:endParaRPr>
                    </a:p>
                    <a:p>
                      <a:r>
                        <a:rPr lang="en-GB" dirty="0">
                          <a:latin typeface="Letter-join Basic 40" panose="02000505000000020003" pitchFamily="50" charset="0"/>
                        </a:rPr>
                        <a:t>£7.00</a:t>
                      </a:r>
                    </a:p>
                  </a:txBody>
                  <a:tcPr/>
                </a:tc>
                <a:extLst>
                  <a:ext uri="{0D108BD9-81ED-4DB2-BD59-A6C34878D82A}">
                    <a16:rowId xmlns:a16="http://schemas.microsoft.com/office/drawing/2014/main" val="715681770"/>
                  </a:ext>
                </a:extLst>
              </a:tr>
            </a:tbl>
          </a:graphicData>
        </a:graphic>
      </p:graphicFrame>
      <p:sp>
        <p:nvSpPr>
          <p:cNvPr id="13" name="TextBox 12">
            <a:extLst>
              <a:ext uri="{FF2B5EF4-FFF2-40B4-BE49-F238E27FC236}">
                <a16:creationId xmlns:a16="http://schemas.microsoft.com/office/drawing/2014/main" id="{75EEEBD0-A4A8-4AB5-BF72-33D137A75347}"/>
              </a:ext>
            </a:extLst>
          </p:cNvPr>
          <p:cNvSpPr txBox="1"/>
          <p:nvPr/>
        </p:nvSpPr>
        <p:spPr>
          <a:xfrm>
            <a:off x="1148610" y="1755491"/>
            <a:ext cx="8949267" cy="2031325"/>
          </a:xfrm>
          <a:prstGeom prst="rect">
            <a:avLst/>
          </a:prstGeom>
          <a:noFill/>
        </p:spPr>
        <p:txBody>
          <a:bodyPr wrap="square" rtlCol="0">
            <a:spAutoFit/>
          </a:bodyPr>
          <a:lstStyle/>
          <a:p>
            <a:r>
              <a:rPr lang="en-GB" dirty="0">
                <a:latin typeface="Letter-join Basic 40" panose="02000505000000020003" pitchFamily="50" charset="0"/>
              </a:rPr>
              <a:t>We are delighted to offer a range of school trips designed to support the children’s personal development. These trips have been carefully planned to enrich the curriculum and provide the children with a wide range of valuable experiences. </a:t>
            </a:r>
          </a:p>
          <a:p>
            <a:endParaRPr lang="en-GB" dirty="0">
              <a:latin typeface="Letter-join Basic 40" panose="02000505000000020003" pitchFamily="50" charset="0"/>
            </a:endParaRPr>
          </a:p>
          <a:p>
            <a:r>
              <a:rPr lang="en-GB" dirty="0">
                <a:latin typeface="Letter-join Basic 40" panose="02000505000000020003" pitchFamily="50" charset="0"/>
              </a:rPr>
              <a:t>Please see the trips and proposed prices below.</a:t>
            </a:r>
          </a:p>
          <a:p>
            <a:endParaRPr lang="en-GB" dirty="0">
              <a:latin typeface="Letter-join Basic 40" panose="02000505000000020003" pitchFamily="50" charset="0"/>
            </a:endParaRPr>
          </a:p>
          <a:p>
            <a:endParaRPr lang="en-GB" dirty="0">
              <a:latin typeface="Letter-join Basic 40" panose="02000505000000020003" pitchFamily="50" charset="0"/>
            </a:endParaRPr>
          </a:p>
        </p:txBody>
      </p:sp>
      <p:pic>
        <p:nvPicPr>
          <p:cNvPr id="5" name="Picture 4">
            <a:extLst>
              <a:ext uri="{FF2B5EF4-FFF2-40B4-BE49-F238E27FC236}">
                <a16:creationId xmlns:a16="http://schemas.microsoft.com/office/drawing/2014/main" id="{2331AC76-C7C9-0971-6028-E3BE0CB4E6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7" name="Picture 6">
            <a:extLst>
              <a:ext uri="{FF2B5EF4-FFF2-40B4-BE49-F238E27FC236}">
                <a16:creationId xmlns:a16="http://schemas.microsoft.com/office/drawing/2014/main" id="{732E50F8-96E6-DCAB-1285-8E0E2C86D319}"/>
              </a:ext>
            </a:extLst>
          </p:cNvPr>
          <p:cNvPicPr>
            <a:picLocks noChangeAspect="1"/>
          </p:cNvPicPr>
          <p:nvPr/>
        </p:nvPicPr>
        <p:blipFill>
          <a:blip r:embed="rId4"/>
          <a:stretch>
            <a:fillRect/>
          </a:stretch>
        </p:blipFill>
        <p:spPr>
          <a:xfrm>
            <a:off x="26849" y="196768"/>
            <a:ext cx="1806104" cy="1585847"/>
          </a:xfrm>
          <a:prstGeom prst="rect">
            <a:avLst/>
          </a:prstGeom>
        </p:spPr>
      </p:pic>
    </p:spTree>
    <p:extLst>
      <p:ext uri="{BB962C8B-B14F-4D97-AF65-F5344CB8AC3E}">
        <p14:creationId xmlns:p14="http://schemas.microsoft.com/office/powerpoint/2010/main" val="385668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960509" y="178777"/>
            <a:ext cx="9774654" cy="1325563"/>
          </a:xfrm>
        </p:spPr>
        <p:txBody>
          <a:bodyPr>
            <a:normAutofit/>
          </a:bodyPr>
          <a:lstStyle/>
          <a:p>
            <a:pPr algn="ctr"/>
            <a:r>
              <a:rPr lang="en-GB" sz="5400" dirty="0">
                <a:latin typeface="Letter-join Basic 40" panose="02000505000000020003" pitchFamily="50" charset="0"/>
              </a:rPr>
              <a:t>Clubs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14" name="Picture 13">
            <a:extLst>
              <a:ext uri="{FF2B5EF4-FFF2-40B4-BE49-F238E27FC236}">
                <a16:creationId xmlns:a16="http://schemas.microsoft.com/office/drawing/2014/main" id="{48D74C57-0543-4881-9BC1-301C75965A4D}"/>
              </a:ext>
            </a:extLst>
          </p:cNvPr>
          <p:cNvPicPr>
            <a:picLocks noChangeAspect="1"/>
          </p:cNvPicPr>
          <p:nvPr/>
        </p:nvPicPr>
        <p:blipFill>
          <a:blip r:embed="rId3"/>
          <a:stretch>
            <a:fillRect/>
          </a:stretch>
        </p:blipFill>
        <p:spPr>
          <a:xfrm>
            <a:off x="1464982" y="2124385"/>
            <a:ext cx="7550538" cy="2140060"/>
          </a:xfrm>
          <a:prstGeom prst="rect">
            <a:avLst/>
          </a:prstGeom>
        </p:spPr>
      </p:pic>
      <p:sp>
        <p:nvSpPr>
          <p:cNvPr id="8" name="Rectangle 7">
            <a:extLst>
              <a:ext uri="{FF2B5EF4-FFF2-40B4-BE49-F238E27FC236}">
                <a16:creationId xmlns:a16="http://schemas.microsoft.com/office/drawing/2014/main" id="{DF266423-4788-40C5-AE27-166A7BBE4AFE}"/>
              </a:ext>
            </a:extLst>
          </p:cNvPr>
          <p:cNvSpPr/>
          <p:nvPr/>
        </p:nvSpPr>
        <p:spPr>
          <a:xfrm>
            <a:off x="1164266" y="4424368"/>
            <a:ext cx="9032358" cy="1323439"/>
          </a:xfrm>
          <a:prstGeom prst="rect">
            <a:avLst/>
          </a:prstGeom>
        </p:spPr>
        <p:txBody>
          <a:bodyPr wrap="square">
            <a:spAutoFit/>
          </a:bodyPr>
          <a:lstStyle/>
          <a:p>
            <a:r>
              <a:rPr lang="en-GB" sz="2000" dirty="0">
                <a:latin typeface="Letter-join Basic 40" panose="02000505000000020003" pitchFamily="50" charset="0"/>
              </a:rPr>
              <a:t>Sign up forms and payments required will come via </a:t>
            </a:r>
            <a:r>
              <a:rPr lang="en-GB" sz="2000" dirty="0" err="1">
                <a:latin typeface="Letter-join Basic 40" panose="02000505000000020003" pitchFamily="50" charset="0"/>
              </a:rPr>
              <a:t>ParentMail</a:t>
            </a:r>
            <a:r>
              <a:rPr lang="en-GB" sz="2000" dirty="0">
                <a:latin typeface="Letter-join Basic 40" panose="02000505000000020003" pitchFamily="50" charset="0"/>
              </a:rPr>
              <a:t>. </a:t>
            </a:r>
          </a:p>
          <a:p>
            <a:endParaRPr lang="en-GB" sz="2000" dirty="0">
              <a:latin typeface="Letter-join Basic 40" panose="02000505000000020003" pitchFamily="50" charset="0"/>
            </a:endParaRPr>
          </a:p>
          <a:p>
            <a:r>
              <a:rPr lang="en-GB" sz="2000" dirty="0">
                <a:latin typeface="Letter-join Basic 40" panose="02000505000000020003" pitchFamily="50" charset="0"/>
              </a:rPr>
              <a:t>Clubs are on a first come, first served basis and club protocols must be followed at all times to maintain your child’s space.</a:t>
            </a:r>
          </a:p>
        </p:txBody>
      </p:sp>
      <p:sp>
        <p:nvSpPr>
          <p:cNvPr id="13" name="Rectangle 12">
            <a:extLst>
              <a:ext uri="{FF2B5EF4-FFF2-40B4-BE49-F238E27FC236}">
                <a16:creationId xmlns:a16="http://schemas.microsoft.com/office/drawing/2014/main" id="{32163A1F-89E2-436F-977F-6CE6544AC22D}"/>
              </a:ext>
            </a:extLst>
          </p:cNvPr>
          <p:cNvSpPr/>
          <p:nvPr/>
        </p:nvSpPr>
        <p:spPr>
          <a:xfrm>
            <a:off x="1464982" y="1622140"/>
            <a:ext cx="7925428" cy="707886"/>
          </a:xfrm>
          <a:prstGeom prst="rect">
            <a:avLst/>
          </a:prstGeom>
        </p:spPr>
        <p:txBody>
          <a:bodyPr wrap="square">
            <a:spAutoFit/>
          </a:bodyPr>
          <a:lstStyle/>
          <a:p>
            <a:r>
              <a:rPr lang="en-GB" sz="2000" dirty="0">
                <a:latin typeface="Letter-join Basic 40" panose="02000505000000020003" pitchFamily="50" charset="0"/>
              </a:rPr>
              <a:t>We are hoping to launch all co-curricular clubs from Monday 7</a:t>
            </a:r>
            <a:r>
              <a:rPr lang="en-GB" sz="2000" baseline="30000" dirty="0">
                <a:latin typeface="Letter-join Basic 40" panose="02000505000000020003" pitchFamily="50" charset="0"/>
              </a:rPr>
              <a:t>th</a:t>
            </a:r>
            <a:r>
              <a:rPr lang="en-GB" sz="2000" dirty="0">
                <a:latin typeface="Letter-join Basic 40" panose="02000505000000020003" pitchFamily="50" charset="0"/>
              </a:rPr>
              <a:t> September 2026</a:t>
            </a:r>
          </a:p>
        </p:txBody>
      </p:sp>
      <p:pic>
        <p:nvPicPr>
          <p:cNvPr id="18" name="Picture 17">
            <a:extLst>
              <a:ext uri="{FF2B5EF4-FFF2-40B4-BE49-F238E27FC236}">
                <a16:creationId xmlns:a16="http://schemas.microsoft.com/office/drawing/2014/main" id="{5A90E3EA-00EB-416D-8C30-5FF87DAF9BA2}"/>
              </a:ext>
            </a:extLst>
          </p:cNvPr>
          <p:cNvPicPr>
            <a:picLocks noChangeAspect="1"/>
          </p:cNvPicPr>
          <p:nvPr/>
        </p:nvPicPr>
        <p:blipFill>
          <a:blip r:embed="rId4"/>
          <a:stretch>
            <a:fillRect/>
          </a:stretch>
        </p:blipFill>
        <p:spPr>
          <a:xfrm>
            <a:off x="8964777" y="2846475"/>
            <a:ext cx="1455299" cy="1417970"/>
          </a:xfrm>
          <a:prstGeom prst="rect">
            <a:avLst/>
          </a:prstGeom>
        </p:spPr>
      </p:pic>
      <p:pic>
        <p:nvPicPr>
          <p:cNvPr id="19" name="Picture 18">
            <a:extLst>
              <a:ext uri="{FF2B5EF4-FFF2-40B4-BE49-F238E27FC236}">
                <a16:creationId xmlns:a16="http://schemas.microsoft.com/office/drawing/2014/main" id="{D6B5B968-77A8-4BB6-AED8-AAD2EED95545}"/>
              </a:ext>
            </a:extLst>
          </p:cNvPr>
          <p:cNvPicPr>
            <a:picLocks noChangeAspect="1"/>
          </p:cNvPicPr>
          <p:nvPr/>
        </p:nvPicPr>
        <p:blipFill>
          <a:blip r:embed="rId5"/>
          <a:stretch>
            <a:fillRect/>
          </a:stretch>
        </p:blipFill>
        <p:spPr>
          <a:xfrm>
            <a:off x="371987" y="2243829"/>
            <a:ext cx="1133368" cy="1133368"/>
          </a:xfrm>
          <a:prstGeom prst="rect">
            <a:avLst/>
          </a:prstGeom>
        </p:spPr>
      </p:pic>
      <p:pic>
        <p:nvPicPr>
          <p:cNvPr id="5" name="Picture 4">
            <a:extLst>
              <a:ext uri="{FF2B5EF4-FFF2-40B4-BE49-F238E27FC236}">
                <a16:creationId xmlns:a16="http://schemas.microsoft.com/office/drawing/2014/main" id="{554DCBBD-B99E-4FBC-8A58-6070F08093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7" name="Picture 6">
            <a:extLst>
              <a:ext uri="{FF2B5EF4-FFF2-40B4-BE49-F238E27FC236}">
                <a16:creationId xmlns:a16="http://schemas.microsoft.com/office/drawing/2014/main" id="{2C6964CD-46A1-CA98-BBDC-4551BF24231D}"/>
              </a:ext>
            </a:extLst>
          </p:cNvPr>
          <p:cNvPicPr>
            <a:picLocks noChangeAspect="1"/>
          </p:cNvPicPr>
          <p:nvPr/>
        </p:nvPicPr>
        <p:blipFill>
          <a:blip r:embed="rId7"/>
          <a:stretch>
            <a:fillRect/>
          </a:stretch>
        </p:blipFill>
        <p:spPr>
          <a:xfrm>
            <a:off x="26849" y="196768"/>
            <a:ext cx="1806104" cy="1585847"/>
          </a:xfrm>
          <a:prstGeom prst="rect">
            <a:avLst/>
          </a:prstGeom>
        </p:spPr>
      </p:pic>
    </p:spTree>
    <p:extLst>
      <p:ext uri="{BB962C8B-B14F-4D97-AF65-F5344CB8AC3E}">
        <p14:creationId xmlns:p14="http://schemas.microsoft.com/office/powerpoint/2010/main" val="27630284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683818" y="214964"/>
            <a:ext cx="9774654" cy="1325563"/>
          </a:xfrm>
        </p:spPr>
        <p:txBody>
          <a:bodyPr>
            <a:normAutofit/>
          </a:bodyPr>
          <a:lstStyle/>
          <a:p>
            <a:pPr algn="ctr"/>
            <a:r>
              <a:rPr lang="en-GB" sz="5400" dirty="0">
                <a:latin typeface="Letter-join Basic 40" panose="02000505000000020003" pitchFamily="50" charset="0"/>
              </a:rPr>
              <a:t>Mobile Phones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75EEEBD0-A4A8-4AB5-BF72-33D137A75347}"/>
              </a:ext>
            </a:extLst>
          </p:cNvPr>
          <p:cNvSpPr txBox="1"/>
          <p:nvPr/>
        </p:nvSpPr>
        <p:spPr>
          <a:xfrm>
            <a:off x="1148610" y="1755491"/>
            <a:ext cx="8949267" cy="646331"/>
          </a:xfrm>
          <a:prstGeom prst="rect">
            <a:avLst/>
          </a:prstGeom>
          <a:noFill/>
        </p:spPr>
        <p:txBody>
          <a:bodyPr wrap="square" rtlCol="0">
            <a:spAutoFit/>
          </a:bodyPr>
          <a:lstStyle/>
          <a:p>
            <a:endParaRPr lang="en-GB" dirty="0">
              <a:latin typeface="Letter-join Basic 40" panose="02000505000000020003" pitchFamily="50" charset="0"/>
            </a:endParaRPr>
          </a:p>
          <a:p>
            <a:endParaRPr lang="en-GB" dirty="0">
              <a:latin typeface="Letter-join Basic 40" panose="02000505000000020003" pitchFamily="50" charset="0"/>
            </a:endParaRPr>
          </a:p>
        </p:txBody>
      </p:sp>
      <p:sp>
        <p:nvSpPr>
          <p:cNvPr id="6" name="TextBox 5">
            <a:extLst>
              <a:ext uri="{FF2B5EF4-FFF2-40B4-BE49-F238E27FC236}">
                <a16:creationId xmlns:a16="http://schemas.microsoft.com/office/drawing/2014/main" id="{4AFA1DEF-80BA-422A-888D-74BE59EE5BD0}"/>
              </a:ext>
            </a:extLst>
          </p:cNvPr>
          <p:cNvSpPr txBox="1"/>
          <p:nvPr/>
        </p:nvSpPr>
        <p:spPr>
          <a:xfrm>
            <a:off x="1032934" y="2249741"/>
            <a:ext cx="6460067" cy="2942665"/>
          </a:xfrm>
          <a:prstGeom prst="rect">
            <a:avLst/>
          </a:prstGeom>
          <a:noFill/>
        </p:spPr>
        <p:txBody>
          <a:bodyPr wrap="square" rtlCol="0">
            <a:spAutoFit/>
          </a:bodyPr>
          <a:lstStyle/>
          <a:p>
            <a:pPr marL="0" marR="0" indent="0" algn="l">
              <a:lnSpc>
                <a:spcPct val="119000"/>
              </a:lnSpc>
              <a:spcBef>
                <a:spcPts val="0"/>
              </a:spcBef>
              <a:spcAft>
                <a:spcPts val="600"/>
              </a:spcAft>
            </a:pPr>
            <a:r>
              <a:rPr lang="en-GB" sz="2400" b="1" kern="1400" dirty="0">
                <a:ln>
                  <a:noFill/>
                </a:ln>
                <a:solidFill>
                  <a:srgbClr val="000000"/>
                </a:solidFill>
                <a:effectLst/>
                <a:latin typeface="Letter-join Basic 40" panose="02000505000000020003" pitchFamily="50" charset="0"/>
              </a:rPr>
              <a:t>Hadlow </a:t>
            </a:r>
            <a:r>
              <a:rPr lang="en-GB" sz="2400" b="1" kern="1400" dirty="0">
                <a:solidFill>
                  <a:srgbClr val="000000"/>
                </a:solidFill>
                <a:latin typeface="Letter-join Basic 40" panose="02000505000000020003" pitchFamily="50" charset="0"/>
              </a:rPr>
              <a:t>is a </a:t>
            </a:r>
            <a:r>
              <a:rPr lang="en-GB" sz="2400" b="1" kern="1400" dirty="0">
                <a:ln>
                  <a:noFill/>
                </a:ln>
                <a:solidFill>
                  <a:srgbClr val="000000"/>
                </a:solidFill>
                <a:effectLst/>
                <a:latin typeface="Letter-join Basic 40" panose="02000505000000020003" pitchFamily="50" charset="0"/>
              </a:rPr>
              <a:t>smartphone free school for all children.</a:t>
            </a:r>
          </a:p>
          <a:p>
            <a:pPr>
              <a:lnSpc>
                <a:spcPct val="119000"/>
              </a:lnSpc>
              <a:spcAft>
                <a:spcPts val="600"/>
              </a:spcAft>
            </a:pPr>
            <a:r>
              <a:rPr lang="en-GB" sz="1800" kern="1400" dirty="0">
                <a:ln>
                  <a:noFill/>
                </a:ln>
                <a:solidFill>
                  <a:srgbClr val="000000"/>
                </a:solidFill>
                <a:effectLst/>
                <a:latin typeface="Letter-join Basic 40" panose="02000505000000020003" pitchFamily="50" charset="0"/>
              </a:rPr>
              <a:t>If a phone is needed for contact, it must be a basic or non-smart device. These devices will be kept in a locked safe during the school day.  </a:t>
            </a:r>
          </a:p>
          <a:p>
            <a:pPr>
              <a:lnSpc>
                <a:spcPct val="119000"/>
              </a:lnSpc>
              <a:spcAft>
                <a:spcPts val="600"/>
              </a:spcAft>
            </a:pPr>
            <a:endParaRPr lang="en-GB" sz="1800" kern="1400" dirty="0">
              <a:ln>
                <a:noFill/>
              </a:ln>
              <a:solidFill>
                <a:srgbClr val="000000"/>
              </a:solidFill>
              <a:effectLst/>
              <a:latin typeface="Letter-join Basic 40" panose="02000505000000020003" pitchFamily="50" charset="0"/>
            </a:endParaRPr>
          </a:p>
          <a:p>
            <a:pPr marL="0" marR="0" indent="0" algn="l">
              <a:lnSpc>
                <a:spcPct val="119000"/>
              </a:lnSpc>
              <a:spcBef>
                <a:spcPts val="0"/>
              </a:spcBef>
              <a:spcAft>
                <a:spcPts val="600"/>
              </a:spcAft>
            </a:pPr>
            <a:endParaRPr lang="en-GB" sz="2400" b="1" kern="1400" dirty="0">
              <a:ln>
                <a:noFill/>
              </a:ln>
              <a:solidFill>
                <a:srgbClr val="000000"/>
              </a:solidFill>
              <a:effectLst/>
              <a:latin typeface="Letter-join Basic 40" panose="02000505000000020003" pitchFamily="50" charset="0"/>
            </a:endParaRPr>
          </a:p>
        </p:txBody>
      </p:sp>
      <p:pic>
        <p:nvPicPr>
          <p:cNvPr id="7" name="Picture 6">
            <a:extLst>
              <a:ext uri="{FF2B5EF4-FFF2-40B4-BE49-F238E27FC236}">
                <a16:creationId xmlns:a16="http://schemas.microsoft.com/office/drawing/2014/main" id="{8E769E84-AD3D-44D4-8D76-D4147A3F2DB4}"/>
              </a:ext>
            </a:extLst>
          </p:cNvPr>
          <p:cNvPicPr>
            <a:picLocks noChangeAspect="1"/>
          </p:cNvPicPr>
          <p:nvPr/>
        </p:nvPicPr>
        <p:blipFill>
          <a:blip r:embed="rId3"/>
          <a:stretch>
            <a:fillRect/>
          </a:stretch>
        </p:blipFill>
        <p:spPr>
          <a:xfrm>
            <a:off x="7608677" y="2078656"/>
            <a:ext cx="3750733" cy="3750733"/>
          </a:xfrm>
          <a:prstGeom prst="rect">
            <a:avLst/>
          </a:prstGeom>
        </p:spPr>
      </p:pic>
      <p:pic>
        <p:nvPicPr>
          <p:cNvPr id="5" name="Picture 4">
            <a:extLst>
              <a:ext uri="{FF2B5EF4-FFF2-40B4-BE49-F238E27FC236}">
                <a16:creationId xmlns:a16="http://schemas.microsoft.com/office/drawing/2014/main" id="{FB28AB7E-ECC7-F379-B122-ACCDC99CB6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0" name="Picture 9">
            <a:extLst>
              <a:ext uri="{FF2B5EF4-FFF2-40B4-BE49-F238E27FC236}">
                <a16:creationId xmlns:a16="http://schemas.microsoft.com/office/drawing/2014/main" id="{B91173F5-6991-8D31-A5D4-CB1E8B76311B}"/>
              </a:ext>
            </a:extLst>
          </p:cNvPr>
          <p:cNvPicPr>
            <a:picLocks noChangeAspect="1"/>
          </p:cNvPicPr>
          <p:nvPr/>
        </p:nvPicPr>
        <p:blipFill>
          <a:blip r:embed="rId5"/>
          <a:stretch>
            <a:fillRect/>
          </a:stretch>
        </p:blipFill>
        <p:spPr>
          <a:xfrm>
            <a:off x="26849" y="196768"/>
            <a:ext cx="1806104" cy="1585847"/>
          </a:xfrm>
          <a:prstGeom prst="rect">
            <a:avLst/>
          </a:prstGeom>
        </p:spPr>
      </p:pic>
    </p:spTree>
    <p:extLst>
      <p:ext uri="{BB962C8B-B14F-4D97-AF65-F5344CB8AC3E}">
        <p14:creationId xmlns:p14="http://schemas.microsoft.com/office/powerpoint/2010/main" val="39883652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3">
            <a:extLst>
              <a:ext uri="{FF2B5EF4-FFF2-40B4-BE49-F238E27FC236}">
                <a16:creationId xmlns:a16="http://schemas.microsoft.com/office/drawing/2014/main" id="{26CD709E-9288-453B-B7A4-ABFDE13E2F18}"/>
              </a:ext>
            </a:extLst>
          </p:cNvPr>
          <p:cNvPicPr>
            <a:picLocks noGrp="1" noChangeAspect="1"/>
          </p:cNvPicPr>
          <p:nvPr>
            <p:ph idx="1"/>
          </p:nvPr>
        </p:nvPicPr>
        <p:blipFill rotWithShape="1">
          <a:blip r:embed="rId2"/>
          <a:srcRect t="52713"/>
          <a:stretch/>
        </p:blipFill>
        <p:spPr>
          <a:xfrm>
            <a:off x="1027116" y="1870699"/>
            <a:ext cx="9066372" cy="2691239"/>
          </a:xfrm>
          <a:prstGeom prst="rect">
            <a:avLst/>
          </a:prstGeom>
        </p:spPr>
      </p:pic>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32823" y="237880"/>
            <a:ext cx="9774654" cy="1325563"/>
          </a:xfrm>
        </p:spPr>
        <p:txBody>
          <a:bodyPr>
            <a:normAutofit/>
          </a:bodyPr>
          <a:lstStyle/>
          <a:p>
            <a:pPr algn="ctr"/>
            <a:r>
              <a:rPr lang="en-GB" sz="5400" dirty="0">
                <a:latin typeface="Letter-join Basic 40" panose="02000505000000020003" pitchFamily="50" charset="0"/>
              </a:rPr>
              <a:t>Parent Partnership</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3"/>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5" name="Picture 4">
            <a:extLst>
              <a:ext uri="{FF2B5EF4-FFF2-40B4-BE49-F238E27FC236}">
                <a16:creationId xmlns:a16="http://schemas.microsoft.com/office/drawing/2014/main" id="{25E84BA0-29C1-1477-4C88-B87EC59BD7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0" name="Picture 9">
            <a:extLst>
              <a:ext uri="{FF2B5EF4-FFF2-40B4-BE49-F238E27FC236}">
                <a16:creationId xmlns:a16="http://schemas.microsoft.com/office/drawing/2014/main" id="{63796C81-73A3-098E-8B7A-B27A968D7FDD}"/>
              </a:ext>
            </a:extLst>
          </p:cNvPr>
          <p:cNvPicPr>
            <a:picLocks noChangeAspect="1"/>
          </p:cNvPicPr>
          <p:nvPr/>
        </p:nvPicPr>
        <p:blipFill>
          <a:blip r:embed="rId5"/>
          <a:stretch>
            <a:fillRect/>
          </a:stretch>
        </p:blipFill>
        <p:spPr>
          <a:xfrm>
            <a:off x="26849" y="196768"/>
            <a:ext cx="1806104" cy="1585847"/>
          </a:xfrm>
          <a:prstGeom prst="rect">
            <a:avLst/>
          </a:prstGeom>
        </p:spPr>
      </p:pic>
    </p:spTree>
    <p:extLst>
      <p:ext uri="{BB962C8B-B14F-4D97-AF65-F5344CB8AC3E}">
        <p14:creationId xmlns:p14="http://schemas.microsoft.com/office/powerpoint/2010/main" val="645202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E762-4950-4520-A3C7-F35C1F86539F}"/>
              </a:ext>
            </a:extLst>
          </p:cNvPr>
          <p:cNvSpPr>
            <a:spLocks noGrp="1"/>
          </p:cNvSpPr>
          <p:nvPr>
            <p:ph type="title"/>
          </p:nvPr>
        </p:nvSpPr>
        <p:spPr>
          <a:xfrm>
            <a:off x="1832952" y="374622"/>
            <a:ext cx="9799185" cy="1325563"/>
          </a:xfrm>
        </p:spPr>
        <p:txBody>
          <a:bodyPr/>
          <a:lstStyle/>
          <a:p>
            <a:r>
              <a:rPr lang="en-GB" dirty="0">
                <a:latin typeface="Letter-join Basic 40" panose="02000505000000020003" pitchFamily="50" charset="0"/>
              </a:rPr>
              <a:t>Behaviour Blueprint</a:t>
            </a:r>
          </a:p>
        </p:txBody>
      </p:sp>
      <p:sp>
        <p:nvSpPr>
          <p:cNvPr id="3" name="Content Placeholder 2">
            <a:extLst>
              <a:ext uri="{FF2B5EF4-FFF2-40B4-BE49-F238E27FC236}">
                <a16:creationId xmlns:a16="http://schemas.microsoft.com/office/drawing/2014/main" id="{BFEC34C1-5CF5-472C-9AE8-DF9D297DCA56}"/>
              </a:ext>
            </a:extLst>
          </p:cNvPr>
          <p:cNvSpPr>
            <a:spLocks noGrp="1"/>
          </p:cNvSpPr>
          <p:nvPr>
            <p:ph idx="1"/>
          </p:nvPr>
        </p:nvSpPr>
        <p:spPr>
          <a:xfrm>
            <a:off x="838200" y="1825625"/>
            <a:ext cx="7594600" cy="4351338"/>
          </a:xfrm>
        </p:spPr>
        <p:txBody>
          <a:bodyPr/>
          <a:lstStyle/>
          <a:p>
            <a:pPr marL="0" indent="0">
              <a:buNone/>
            </a:pPr>
            <a:r>
              <a:rPr lang="en-GB" sz="2000" dirty="0">
                <a:latin typeface="Letter-join Basic 40" panose="02000505000000020003" pitchFamily="50" charset="0"/>
              </a:rPr>
              <a:t>At Hadlow, we follow our Behaviour Blueprint, which supports pupils in successfully following the school rules and taking responsibility for their self-regulation and actions. </a:t>
            </a:r>
          </a:p>
          <a:p>
            <a:pPr marL="0" indent="0">
              <a:buNone/>
            </a:pPr>
            <a:endParaRPr lang="en-GB" sz="2000" dirty="0">
              <a:latin typeface="Letter-join Basic 40" panose="02000505000000020003" pitchFamily="50" charset="0"/>
            </a:endParaRPr>
          </a:p>
          <a:p>
            <a:pPr marL="0" indent="0">
              <a:buNone/>
            </a:pPr>
            <a:r>
              <a:rPr lang="en-GB" sz="2000" dirty="0">
                <a:latin typeface="Letter-join Basic 40" panose="02000505000000020003" pitchFamily="50" charset="0"/>
              </a:rPr>
              <a:t>The children’s wellbeing is at the heart of everything we do. We offer a Nurture Club at lunchtimes and our fabulous Galaxy Room to support children who may find it difficult to regulate their emotions. </a:t>
            </a:r>
          </a:p>
          <a:p>
            <a:pPr marL="0" indent="0">
              <a:buNone/>
            </a:pPr>
            <a:endParaRPr lang="en-GB" sz="2000" dirty="0">
              <a:latin typeface="Letter-join Basic 40" panose="02000505000000020003" pitchFamily="50" charset="0"/>
            </a:endParaRPr>
          </a:p>
          <a:p>
            <a:pPr marL="0" indent="0">
              <a:buNone/>
            </a:pPr>
            <a:r>
              <a:rPr lang="en-GB" sz="2000" dirty="0">
                <a:latin typeface="Letter-join Basic 40" panose="02000505000000020003" pitchFamily="50" charset="0"/>
              </a:rPr>
              <a:t>Our fantastic Family Liaison Officer (FLO) Mrs Wright is also available to provide support for families during their time at Hadlow School.</a:t>
            </a:r>
          </a:p>
          <a:p>
            <a:pPr marL="0" indent="0">
              <a:buNone/>
            </a:pPr>
            <a:endParaRPr lang="en-GB" sz="2000" dirty="0">
              <a:latin typeface="Letter-join Basic 40" panose="02000505000000020003" pitchFamily="50" charset="0"/>
            </a:endParaRPr>
          </a:p>
          <a:p>
            <a:pPr marL="0" indent="0">
              <a:buNone/>
            </a:pPr>
            <a:endParaRPr lang="en-GB" dirty="0"/>
          </a:p>
        </p:txBody>
      </p:sp>
      <p:pic>
        <p:nvPicPr>
          <p:cNvPr id="4" name="Picture 3">
            <a:extLst>
              <a:ext uri="{FF2B5EF4-FFF2-40B4-BE49-F238E27FC236}">
                <a16:creationId xmlns:a16="http://schemas.microsoft.com/office/drawing/2014/main" id="{132FEE60-7401-43A8-A0CB-F2B1A3A234BE}"/>
              </a:ext>
            </a:extLst>
          </p:cNvPr>
          <p:cNvPicPr>
            <a:picLocks noChangeAspect="1"/>
          </p:cNvPicPr>
          <p:nvPr/>
        </p:nvPicPr>
        <p:blipFill>
          <a:blip r:embed="rId2"/>
          <a:stretch>
            <a:fillRect/>
          </a:stretch>
        </p:blipFill>
        <p:spPr>
          <a:xfrm>
            <a:off x="0" y="0"/>
            <a:ext cx="1554615" cy="1432684"/>
          </a:xfrm>
          <a:prstGeom prst="rect">
            <a:avLst/>
          </a:prstGeom>
        </p:spPr>
      </p:pic>
      <p:pic>
        <p:nvPicPr>
          <p:cNvPr id="10" name="Picture 9">
            <a:extLst>
              <a:ext uri="{FF2B5EF4-FFF2-40B4-BE49-F238E27FC236}">
                <a16:creationId xmlns:a16="http://schemas.microsoft.com/office/drawing/2014/main" id="{047FC84C-7D79-46E5-9990-1D45B94AD23F}"/>
              </a:ext>
            </a:extLst>
          </p:cNvPr>
          <p:cNvPicPr>
            <a:picLocks noChangeAspect="1"/>
          </p:cNvPicPr>
          <p:nvPr/>
        </p:nvPicPr>
        <p:blipFill>
          <a:blip r:embed="rId3"/>
          <a:stretch>
            <a:fillRect/>
          </a:stretch>
        </p:blipFill>
        <p:spPr>
          <a:xfrm>
            <a:off x="8771466" y="132821"/>
            <a:ext cx="3115733" cy="3115733"/>
          </a:xfrm>
          <a:prstGeom prst="rect">
            <a:avLst/>
          </a:prstGeom>
        </p:spPr>
      </p:pic>
      <p:pic>
        <p:nvPicPr>
          <p:cNvPr id="11" name="Picture 10">
            <a:extLst>
              <a:ext uri="{FF2B5EF4-FFF2-40B4-BE49-F238E27FC236}">
                <a16:creationId xmlns:a16="http://schemas.microsoft.com/office/drawing/2014/main" id="{2C648A17-70BD-4B8A-8A9B-F06F0DE983B7}"/>
              </a:ext>
            </a:extLst>
          </p:cNvPr>
          <p:cNvPicPr>
            <a:picLocks noChangeAspect="1"/>
          </p:cNvPicPr>
          <p:nvPr/>
        </p:nvPicPr>
        <p:blipFill>
          <a:blip r:embed="rId4"/>
          <a:stretch>
            <a:fillRect/>
          </a:stretch>
        </p:blipFill>
        <p:spPr>
          <a:xfrm>
            <a:off x="8364632" y="3801303"/>
            <a:ext cx="2286436" cy="2510597"/>
          </a:xfrm>
          <a:prstGeom prst="rect">
            <a:avLst/>
          </a:prstGeom>
          <a:ln>
            <a:noFill/>
          </a:ln>
          <a:effectLst>
            <a:softEdge rad="112500"/>
          </a:effectLst>
        </p:spPr>
      </p:pic>
      <p:pic>
        <p:nvPicPr>
          <p:cNvPr id="6" name="Picture 5">
            <a:extLst>
              <a:ext uri="{FF2B5EF4-FFF2-40B4-BE49-F238E27FC236}">
                <a16:creationId xmlns:a16="http://schemas.microsoft.com/office/drawing/2014/main" id="{04210049-A1DA-0E86-C957-52445C2517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spTree>
    <p:extLst>
      <p:ext uri="{BB962C8B-B14F-4D97-AF65-F5344CB8AC3E}">
        <p14:creationId xmlns:p14="http://schemas.microsoft.com/office/powerpoint/2010/main" val="3857317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E762-4950-4520-A3C7-F35C1F86539F}"/>
              </a:ext>
            </a:extLst>
          </p:cNvPr>
          <p:cNvSpPr>
            <a:spLocks noGrp="1"/>
          </p:cNvSpPr>
          <p:nvPr>
            <p:ph type="title"/>
          </p:nvPr>
        </p:nvSpPr>
        <p:spPr>
          <a:xfrm>
            <a:off x="1939625" y="378089"/>
            <a:ext cx="9799185" cy="1325563"/>
          </a:xfrm>
        </p:spPr>
        <p:txBody>
          <a:bodyPr/>
          <a:lstStyle/>
          <a:p>
            <a:r>
              <a:rPr lang="en-GB" dirty="0">
                <a:latin typeface="Letter-join Basic 40" panose="02000505000000020003" pitchFamily="50" charset="0"/>
              </a:rPr>
              <a:t>Wellbeing- Zones of Regulation</a:t>
            </a:r>
          </a:p>
        </p:txBody>
      </p:sp>
      <p:sp>
        <p:nvSpPr>
          <p:cNvPr id="3" name="Content Placeholder 2">
            <a:extLst>
              <a:ext uri="{FF2B5EF4-FFF2-40B4-BE49-F238E27FC236}">
                <a16:creationId xmlns:a16="http://schemas.microsoft.com/office/drawing/2014/main" id="{BFEC34C1-5CF5-472C-9AE8-DF9D297DCA56}"/>
              </a:ext>
            </a:extLst>
          </p:cNvPr>
          <p:cNvSpPr>
            <a:spLocks noGrp="1"/>
          </p:cNvSpPr>
          <p:nvPr>
            <p:ph idx="1"/>
          </p:nvPr>
        </p:nvSpPr>
        <p:spPr/>
        <p:txBody>
          <a:bodyPr/>
          <a:lstStyle/>
          <a:p>
            <a:pPr marL="0" indent="0">
              <a:buNone/>
            </a:pPr>
            <a:r>
              <a:rPr lang="en-GB" sz="2400" dirty="0">
                <a:latin typeface="Letter-join Basic 40" panose="02000505000000020003" pitchFamily="50" charset="0"/>
              </a:rPr>
              <a:t>Working alongside the Behaviour Blueprint is Zones of Regulation, which helps children to recognise their emotions and develop strategies to self-regulate.</a:t>
            </a:r>
          </a:p>
          <a:p>
            <a:pPr marL="0" indent="0">
              <a:buNone/>
            </a:pPr>
            <a:endParaRPr lang="en-GB" dirty="0"/>
          </a:p>
        </p:txBody>
      </p:sp>
      <p:pic>
        <p:nvPicPr>
          <p:cNvPr id="4" name="Picture 3">
            <a:extLst>
              <a:ext uri="{FF2B5EF4-FFF2-40B4-BE49-F238E27FC236}">
                <a16:creationId xmlns:a16="http://schemas.microsoft.com/office/drawing/2014/main" id="{132FEE60-7401-43A8-A0CB-F2B1A3A234BE}"/>
              </a:ext>
            </a:extLst>
          </p:cNvPr>
          <p:cNvPicPr>
            <a:picLocks noChangeAspect="1"/>
          </p:cNvPicPr>
          <p:nvPr/>
        </p:nvPicPr>
        <p:blipFill>
          <a:blip r:embed="rId2"/>
          <a:stretch>
            <a:fillRect/>
          </a:stretch>
        </p:blipFill>
        <p:spPr>
          <a:xfrm>
            <a:off x="0" y="0"/>
            <a:ext cx="1554615" cy="1432684"/>
          </a:xfrm>
          <a:prstGeom prst="rect">
            <a:avLst/>
          </a:prstGeom>
        </p:spPr>
      </p:pic>
      <p:pic>
        <p:nvPicPr>
          <p:cNvPr id="5" name="Picture 4">
            <a:extLst>
              <a:ext uri="{FF2B5EF4-FFF2-40B4-BE49-F238E27FC236}">
                <a16:creationId xmlns:a16="http://schemas.microsoft.com/office/drawing/2014/main" id="{9798D76F-4580-46AD-B6C0-94D0A3B9F0FC}"/>
              </a:ext>
            </a:extLst>
          </p:cNvPr>
          <p:cNvPicPr>
            <a:picLocks noChangeAspect="1"/>
          </p:cNvPicPr>
          <p:nvPr/>
        </p:nvPicPr>
        <p:blipFill>
          <a:blip r:embed="rId3"/>
          <a:stretch>
            <a:fillRect/>
          </a:stretch>
        </p:blipFill>
        <p:spPr>
          <a:xfrm>
            <a:off x="3533775" y="2907241"/>
            <a:ext cx="4514850" cy="2990850"/>
          </a:xfrm>
          <a:prstGeom prst="rect">
            <a:avLst/>
          </a:prstGeom>
        </p:spPr>
      </p:pic>
      <p:pic>
        <p:nvPicPr>
          <p:cNvPr id="7" name="Picture 6">
            <a:extLst>
              <a:ext uri="{FF2B5EF4-FFF2-40B4-BE49-F238E27FC236}">
                <a16:creationId xmlns:a16="http://schemas.microsoft.com/office/drawing/2014/main" id="{811FAC89-FB29-7184-C1A3-B19240B52F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spTree>
    <p:extLst>
      <p:ext uri="{BB962C8B-B14F-4D97-AF65-F5344CB8AC3E}">
        <p14:creationId xmlns:p14="http://schemas.microsoft.com/office/powerpoint/2010/main" val="32565189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E762-4950-4520-A3C7-F35C1F86539F}"/>
              </a:ext>
            </a:extLst>
          </p:cNvPr>
          <p:cNvSpPr>
            <a:spLocks noGrp="1"/>
          </p:cNvSpPr>
          <p:nvPr>
            <p:ph type="title"/>
          </p:nvPr>
        </p:nvSpPr>
        <p:spPr>
          <a:xfrm>
            <a:off x="2217298" y="307154"/>
            <a:ext cx="9799185" cy="1325563"/>
          </a:xfrm>
        </p:spPr>
        <p:txBody>
          <a:bodyPr/>
          <a:lstStyle/>
          <a:p>
            <a:r>
              <a:rPr lang="en-GB" dirty="0">
                <a:latin typeface="Letter-join Basic 40" panose="02000505000000020003" pitchFamily="50" charset="0"/>
              </a:rPr>
              <a:t>SEND Provision </a:t>
            </a:r>
          </a:p>
        </p:txBody>
      </p:sp>
      <p:pic>
        <p:nvPicPr>
          <p:cNvPr id="6" name="Content Placeholder 5">
            <a:extLst>
              <a:ext uri="{FF2B5EF4-FFF2-40B4-BE49-F238E27FC236}">
                <a16:creationId xmlns:a16="http://schemas.microsoft.com/office/drawing/2014/main" id="{337587A3-AA7E-4B5D-8909-41F417131121}"/>
              </a:ext>
            </a:extLst>
          </p:cNvPr>
          <p:cNvPicPr>
            <a:picLocks noGrp="1" noChangeAspect="1"/>
          </p:cNvPicPr>
          <p:nvPr>
            <p:ph idx="1"/>
          </p:nvPr>
        </p:nvPicPr>
        <p:blipFill>
          <a:blip r:embed="rId2"/>
          <a:stretch>
            <a:fillRect/>
          </a:stretch>
        </p:blipFill>
        <p:spPr>
          <a:xfrm rot="16200000">
            <a:off x="9653460" y="514746"/>
            <a:ext cx="2629956" cy="1972467"/>
          </a:xfrm>
          <a:prstGeom prst="rect">
            <a:avLst/>
          </a:prstGeom>
          <a:ln>
            <a:noFill/>
          </a:ln>
          <a:effectLst>
            <a:softEdge rad="112500"/>
          </a:effectLst>
        </p:spPr>
      </p:pic>
      <p:pic>
        <p:nvPicPr>
          <p:cNvPr id="4" name="Picture 3">
            <a:extLst>
              <a:ext uri="{FF2B5EF4-FFF2-40B4-BE49-F238E27FC236}">
                <a16:creationId xmlns:a16="http://schemas.microsoft.com/office/drawing/2014/main" id="{132FEE60-7401-43A8-A0CB-F2B1A3A234BE}"/>
              </a:ext>
            </a:extLst>
          </p:cNvPr>
          <p:cNvPicPr>
            <a:picLocks noChangeAspect="1"/>
          </p:cNvPicPr>
          <p:nvPr/>
        </p:nvPicPr>
        <p:blipFill>
          <a:blip r:embed="rId3"/>
          <a:stretch>
            <a:fillRect/>
          </a:stretch>
        </p:blipFill>
        <p:spPr>
          <a:xfrm>
            <a:off x="0" y="0"/>
            <a:ext cx="1554615" cy="1432684"/>
          </a:xfrm>
          <a:prstGeom prst="rect">
            <a:avLst/>
          </a:prstGeom>
        </p:spPr>
      </p:pic>
      <p:sp>
        <p:nvSpPr>
          <p:cNvPr id="7" name="TextBox 6">
            <a:extLst>
              <a:ext uri="{FF2B5EF4-FFF2-40B4-BE49-F238E27FC236}">
                <a16:creationId xmlns:a16="http://schemas.microsoft.com/office/drawing/2014/main" id="{7D9A8A95-13DC-4A12-9F19-7699A07F10A1}"/>
              </a:ext>
            </a:extLst>
          </p:cNvPr>
          <p:cNvSpPr txBox="1"/>
          <p:nvPr/>
        </p:nvSpPr>
        <p:spPr>
          <a:xfrm>
            <a:off x="304801" y="1797809"/>
            <a:ext cx="9799186" cy="4154984"/>
          </a:xfrm>
          <a:prstGeom prst="rect">
            <a:avLst/>
          </a:prstGeom>
          <a:noFill/>
        </p:spPr>
        <p:txBody>
          <a:bodyPr wrap="square" rtlCol="0">
            <a:spAutoFit/>
          </a:bodyPr>
          <a:lstStyle/>
          <a:p>
            <a:r>
              <a:rPr lang="en-GB" sz="2400" dirty="0">
                <a:latin typeface="Letter-join Basic 40" panose="02000505000000020003" pitchFamily="50" charset="0"/>
              </a:rPr>
              <a:t>At Hadlow, we are proud to be an inclusive school, ensuring that every child has access to the right support to help them flourish.</a:t>
            </a:r>
          </a:p>
          <a:p>
            <a:endParaRPr lang="en-GB" sz="2400" dirty="0">
              <a:latin typeface="Letter-join Basic 40" panose="02000505000000020003" pitchFamily="50" charset="0"/>
            </a:endParaRPr>
          </a:p>
          <a:p>
            <a:r>
              <a:rPr lang="en-GB" sz="2400" dirty="0">
                <a:latin typeface="Letter-join Basic 40" panose="02000505000000020003" pitchFamily="50" charset="0"/>
              </a:rPr>
              <a:t>What we offer;</a:t>
            </a:r>
          </a:p>
          <a:p>
            <a:endParaRPr lang="en-GB" sz="2400" dirty="0">
              <a:latin typeface="Letter-join Basic 40" panose="02000505000000020003" pitchFamily="50" charset="0"/>
            </a:endParaRPr>
          </a:p>
          <a:p>
            <a:pPr marL="285750" indent="-285750">
              <a:buFont typeface="Arial" panose="020B0604020202020204" pitchFamily="34" charset="0"/>
              <a:buChar char="•"/>
            </a:pPr>
            <a:r>
              <a:rPr lang="en-GB" sz="2400" dirty="0">
                <a:latin typeface="Letter-join Basic 40" panose="02000505000000020003" pitchFamily="50" charset="0"/>
              </a:rPr>
              <a:t>Dedicated SEND Teaching Assistants providing tailored classroom support</a:t>
            </a:r>
          </a:p>
          <a:p>
            <a:pPr marL="285750" indent="-285750">
              <a:buFont typeface="Arial" panose="020B0604020202020204" pitchFamily="34" charset="0"/>
              <a:buChar char="•"/>
            </a:pPr>
            <a:r>
              <a:rPr lang="en-GB" sz="2400" dirty="0">
                <a:latin typeface="Letter-join Basic 40" panose="02000505000000020003" pitchFamily="50" charset="0"/>
              </a:rPr>
              <a:t>Personalised interventions, including small group and 1:1 support</a:t>
            </a:r>
          </a:p>
          <a:p>
            <a:pPr marL="285750" indent="-285750">
              <a:buFont typeface="Arial" panose="020B0604020202020204" pitchFamily="34" charset="0"/>
              <a:buChar char="•"/>
            </a:pPr>
            <a:r>
              <a:rPr lang="en-GB" sz="2400" dirty="0">
                <a:latin typeface="Letter-join Basic 40" panose="02000505000000020003" pitchFamily="50" charset="0"/>
              </a:rPr>
              <a:t>Adapted resources and strategies to meet individual learning needs</a:t>
            </a:r>
          </a:p>
          <a:p>
            <a:pPr marL="285750" indent="-285750">
              <a:buFont typeface="Arial" panose="020B0604020202020204" pitchFamily="34" charset="0"/>
              <a:buChar char="•"/>
            </a:pPr>
            <a:r>
              <a:rPr lang="en-GB" sz="2400" dirty="0">
                <a:latin typeface="Letter-join Basic 40" panose="02000505000000020003" pitchFamily="50" charset="0"/>
              </a:rPr>
              <a:t>Emotional and sensory regulation support where needed</a:t>
            </a:r>
          </a:p>
          <a:p>
            <a:pPr marL="285750" indent="-285750">
              <a:buFont typeface="Arial" panose="020B0604020202020204" pitchFamily="34" charset="0"/>
              <a:buChar char="•"/>
            </a:pPr>
            <a:r>
              <a:rPr lang="en-GB" sz="2400" dirty="0">
                <a:latin typeface="Letter-join Basic 40" panose="02000505000000020003" pitchFamily="50" charset="0"/>
              </a:rPr>
              <a:t>Strong partnerships with families and external professionals</a:t>
            </a:r>
          </a:p>
          <a:p>
            <a:pPr marL="285750" indent="-285750">
              <a:buFont typeface="Arial" panose="020B0604020202020204" pitchFamily="34" charset="0"/>
              <a:buChar char="•"/>
            </a:pPr>
            <a:r>
              <a:rPr lang="en-GB" sz="2400" dirty="0">
                <a:latin typeface="Letter-join Basic 40" panose="02000505000000020003" pitchFamily="50" charset="0"/>
              </a:rPr>
              <a:t>An inclusive, nurturing environment where every child can thrive</a:t>
            </a:r>
          </a:p>
        </p:txBody>
      </p:sp>
      <p:pic>
        <p:nvPicPr>
          <p:cNvPr id="5" name="Picture 4">
            <a:extLst>
              <a:ext uri="{FF2B5EF4-FFF2-40B4-BE49-F238E27FC236}">
                <a16:creationId xmlns:a16="http://schemas.microsoft.com/office/drawing/2014/main" id="{61475DEC-6333-3E26-CDCE-0325C0B52E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9" name="Picture 8">
            <a:extLst>
              <a:ext uri="{FF2B5EF4-FFF2-40B4-BE49-F238E27FC236}">
                <a16:creationId xmlns:a16="http://schemas.microsoft.com/office/drawing/2014/main" id="{952AE86F-98A1-C855-3FB0-3E11BEFD30BB}"/>
              </a:ext>
            </a:extLst>
          </p:cNvPr>
          <p:cNvPicPr>
            <a:picLocks noChangeAspect="1"/>
          </p:cNvPicPr>
          <p:nvPr/>
        </p:nvPicPr>
        <p:blipFill>
          <a:blip r:embed="rId5"/>
          <a:stretch>
            <a:fillRect/>
          </a:stretch>
        </p:blipFill>
        <p:spPr>
          <a:xfrm>
            <a:off x="26849" y="196768"/>
            <a:ext cx="1806104" cy="1585847"/>
          </a:xfrm>
          <a:prstGeom prst="rect">
            <a:avLst/>
          </a:prstGeom>
        </p:spPr>
      </p:pic>
    </p:spTree>
    <p:extLst>
      <p:ext uri="{BB962C8B-B14F-4D97-AF65-F5344CB8AC3E}">
        <p14:creationId xmlns:p14="http://schemas.microsoft.com/office/powerpoint/2010/main" val="1287307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E762-4950-4520-A3C7-F35C1F86539F}"/>
              </a:ext>
            </a:extLst>
          </p:cNvPr>
          <p:cNvSpPr>
            <a:spLocks noGrp="1"/>
          </p:cNvSpPr>
          <p:nvPr>
            <p:ph type="title"/>
          </p:nvPr>
        </p:nvSpPr>
        <p:spPr>
          <a:xfrm>
            <a:off x="2074378" y="326909"/>
            <a:ext cx="9799185" cy="1325563"/>
          </a:xfrm>
        </p:spPr>
        <p:txBody>
          <a:bodyPr/>
          <a:lstStyle/>
          <a:p>
            <a:r>
              <a:rPr lang="en-GB" dirty="0">
                <a:latin typeface="Letter-join Basic 40" panose="02000505000000020003" pitchFamily="50" charset="0"/>
              </a:rPr>
              <a:t>School Improvement Plan</a:t>
            </a:r>
          </a:p>
        </p:txBody>
      </p:sp>
      <p:pic>
        <p:nvPicPr>
          <p:cNvPr id="4" name="Picture 3">
            <a:extLst>
              <a:ext uri="{FF2B5EF4-FFF2-40B4-BE49-F238E27FC236}">
                <a16:creationId xmlns:a16="http://schemas.microsoft.com/office/drawing/2014/main" id="{132FEE60-7401-43A8-A0CB-F2B1A3A234BE}"/>
              </a:ext>
            </a:extLst>
          </p:cNvPr>
          <p:cNvPicPr>
            <a:picLocks noChangeAspect="1"/>
          </p:cNvPicPr>
          <p:nvPr/>
        </p:nvPicPr>
        <p:blipFill>
          <a:blip r:embed="rId2"/>
          <a:stretch>
            <a:fillRect/>
          </a:stretch>
        </p:blipFill>
        <p:spPr>
          <a:xfrm>
            <a:off x="0" y="0"/>
            <a:ext cx="1554615" cy="1432684"/>
          </a:xfrm>
          <a:prstGeom prst="rect">
            <a:avLst/>
          </a:prstGeom>
        </p:spPr>
      </p:pic>
      <p:pic>
        <p:nvPicPr>
          <p:cNvPr id="5" name="Picture 4">
            <a:extLst>
              <a:ext uri="{FF2B5EF4-FFF2-40B4-BE49-F238E27FC236}">
                <a16:creationId xmlns:a16="http://schemas.microsoft.com/office/drawing/2014/main" id="{81814A38-FF29-7C2C-6180-9FA37B71F8B7}"/>
              </a:ext>
            </a:extLst>
          </p:cNvPr>
          <p:cNvPicPr>
            <a:picLocks noChangeAspect="1"/>
          </p:cNvPicPr>
          <p:nvPr/>
        </p:nvPicPr>
        <p:blipFill>
          <a:blip r:embed="rId3"/>
          <a:stretch>
            <a:fillRect/>
          </a:stretch>
        </p:blipFill>
        <p:spPr>
          <a:xfrm>
            <a:off x="26849" y="196768"/>
            <a:ext cx="1806104" cy="1585847"/>
          </a:xfrm>
          <a:prstGeom prst="rect">
            <a:avLst/>
          </a:prstGeom>
        </p:spPr>
      </p:pic>
    </p:spTree>
    <p:extLst>
      <p:ext uri="{BB962C8B-B14F-4D97-AF65-F5344CB8AC3E}">
        <p14:creationId xmlns:p14="http://schemas.microsoft.com/office/powerpoint/2010/main" val="1688935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556062" y="217278"/>
            <a:ext cx="9774654" cy="1325563"/>
          </a:xfrm>
        </p:spPr>
        <p:txBody>
          <a:bodyPr>
            <a:normAutofit/>
          </a:bodyPr>
          <a:lstStyle/>
          <a:p>
            <a:pPr algn="ctr"/>
            <a:r>
              <a:rPr lang="en-GB" sz="5400" dirty="0">
                <a:latin typeface="Letter-join Basic 40" panose="02000505000000020003" pitchFamily="50" charset="0"/>
              </a:rPr>
              <a:t>Our Successful Values and Rules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0" name="Picture 9">
            <a:extLst>
              <a:ext uri="{FF2B5EF4-FFF2-40B4-BE49-F238E27FC236}">
                <a16:creationId xmlns:a16="http://schemas.microsoft.com/office/drawing/2014/main" id="{54E1B780-BFC5-474A-B2C3-D0D62076C2E3}"/>
              </a:ext>
            </a:extLst>
          </p:cNvPr>
          <p:cNvPicPr>
            <a:picLocks noChangeAspect="1"/>
          </p:cNvPicPr>
          <p:nvPr/>
        </p:nvPicPr>
        <p:blipFill>
          <a:blip r:embed="rId3"/>
          <a:stretch>
            <a:fillRect/>
          </a:stretch>
        </p:blipFill>
        <p:spPr>
          <a:xfrm>
            <a:off x="1208673" y="4670281"/>
            <a:ext cx="8367124" cy="2359958"/>
          </a:xfrm>
          <a:prstGeom prst="rect">
            <a:avLst/>
          </a:prstGeom>
        </p:spPr>
      </p:pic>
      <p:pic>
        <p:nvPicPr>
          <p:cNvPr id="11" name="Picture 10">
            <a:extLst>
              <a:ext uri="{FF2B5EF4-FFF2-40B4-BE49-F238E27FC236}">
                <a16:creationId xmlns:a16="http://schemas.microsoft.com/office/drawing/2014/main" id="{DFF68CB7-32EB-4E3D-A38E-BA4818B17B57}"/>
              </a:ext>
            </a:extLst>
          </p:cNvPr>
          <p:cNvPicPr>
            <a:picLocks noChangeAspect="1"/>
          </p:cNvPicPr>
          <p:nvPr/>
        </p:nvPicPr>
        <p:blipFill rotWithShape="1">
          <a:blip r:embed="rId4"/>
          <a:srcRect t="13688" r="1478" b="7154"/>
          <a:stretch/>
        </p:blipFill>
        <p:spPr>
          <a:xfrm>
            <a:off x="895350" y="2048713"/>
            <a:ext cx="10247571" cy="2359958"/>
          </a:xfrm>
          <a:prstGeom prst="rect">
            <a:avLst/>
          </a:prstGeom>
        </p:spPr>
      </p:pic>
      <p:sp>
        <p:nvSpPr>
          <p:cNvPr id="7" name="TextBox 6">
            <a:extLst>
              <a:ext uri="{FF2B5EF4-FFF2-40B4-BE49-F238E27FC236}">
                <a16:creationId xmlns:a16="http://schemas.microsoft.com/office/drawing/2014/main" id="{EFD04473-C856-489D-9997-1CD9E8158697}"/>
              </a:ext>
            </a:extLst>
          </p:cNvPr>
          <p:cNvSpPr txBox="1"/>
          <p:nvPr/>
        </p:nvSpPr>
        <p:spPr>
          <a:xfrm>
            <a:off x="1208673" y="1588588"/>
            <a:ext cx="5124893" cy="523220"/>
          </a:xfrm>
          <a:prstGeom prst="rect">
            <a:avLst/>
          </a:prstGeom>
          <a:noFill/>
        </p:spPr>
        <p:txBody>
          <a:bodyPr wrap="square" rtlCol="0">
            <a:spAutoFit/>
          </a:bodyPr>
          <a:lstStyle/>
          <a:p>
            <a:r>
              <a:rPr lang="en-GB" sz="2800" u="sng" dirty="0">
                <a:latin typeface="Letter-join Basic 40" panose="02000505000000020003" pitchFamily="50" charset="0"/>
              </a:rPr>
              <a:t>Our Values </a:t>
            </a:r>
          </a:p>
        </p:txBody>
      </p:sp>
      <p:sp>
        <p:nvSpPr>
          <p:cNvPr id="12" name="TextBox 11">
            <a:extLst>
              <a:ext uri="{FF2B5EF4-FFF2-40B4-BE49-F238E27FC236}">
                <a16:creationId xmlns:a16="http://schemas.microsoft.com/office/drawing/2014/main" id="{E58EE6C9-9FFB-43AA-8DBB-98DFC749779C}"/>
              </a:ext>
            </a:extLst>
          </p:cNvPr>
          <p:cNvSpPr txBox="1"/>
          <p:nvPr/>
        </p:nvSpPr>
        <p:spPr>
          <a:xfrm>
            <a:off x="1208673" y="4147061"/>
            <a:ext cx="5124893" cy="523220"/>
          </a:xfrm>
          <a:prstGeom prst="rect">
            <a:avLst/>
          </a:prstGeom>
          <a:noFill/>
        </p:spPr>
        <p:txBody>
          <a:bodyPr wrap="square" rtlCol="0">
            <a:spAutoFit/>
          </a:bodyPr>
          <a:lstStyle/>
          <a:p>
            <a:r>
              <a:rPr lang="en-GB" sz="2800" u="sng" dirty="0">
                <a:latin typeface="Letter-join Basic 40" panose="02000505000000020003" pitchFamily="50" charset="0"/>
              </a:rPr>
              <a:t>Our Rules </a:t>
            </a:r>
          </a:p>
        </p:txBody>
      </p:sp>
      <p:pic>
        <p:nvPicPr>
          <p:cNvPr id="5" name="Picture 4">
            <a:extLst>
              <a:ext uri="{FF2B5EF4-FFF2-40B4-BE49-F238E27FC236}">
                <a16:creationId xmlns:a16="http://schemas.microsoft.com/office/drawing/2014/main" id="{3C881B31-01BC-DA92-F85C-AC70E46F6D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8" name="Picture 7">
            <a:extLst>
              <a:ext uri="{FF2B5EF4-FFF2-40B4-BE49-F238E27FC236}">
                <a16:creationId xmlns:a16="http://schemas.microsoft.com/office/drawing/2014/main" id="{491283E4-8845-8DB9-6956-2C7045AAA6D9}"/>
              </a:ext>
            </a:extLst>
          </p:cNvPr>
          <p:cNvPicPr>
            <a:picLocks noChangeAspect="1"/>
          </p:cNvPicPr>
          <p:nvPr/>
        </p:nvPicPr>
        <p:blipFill>
          <a:blip r:embed="rId6"/>
          <a:stretch>
            <a:fillRect/>
          </a:stretch>
        </p:blipFill>
        <p:spPr>
          <a:xfrm>
            <a:off x="26849" y="196768"/>
            <a:ext cx="1806104" cy="1585847"/>
          </a:xfrm>
          <a:prstGeom prst="rect">
            <a:avLst/>
          </a:prstGeom>
        </p:spPr>
      </p:pic>
    </p:spTree>
    <p:extLst>
      <p:ext uri="{BB962C8B-B14F-4D97-AF65-F5344CB8AC3E}">
        <p14:creationId xmlns:p14="http://schemas.microsoft.com/office/powerpoint/2010/main" val="41895510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43411" y="54319"/>
            <a:ext cx="9774654" cy="1325563"/>
          </a:xfrm>
        </p:spPr>
        <p:txBody>
          <a:bodyPr>
            <a:normAutofit/>
          </a:bodyPr>
          <a:lstStyle/>
          <a:p>
            <a:pPr algn="ctr"/>
            <a:r>
              <a:rPr lang="en-GB" sz="5400" dirty="0">
                <a:latin typeface="Letter-join Basic 40" panose="02000505000000020003" pitchFamily="50" charset="0"/>
              </a:rPr>
              <a:t>Any Questions?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3" name="Content Placeholder 3">
            <a:extLst>
              <a:ext uri="{FF2B5EF4-FFF2-40B4-BE49-F238E27FC236}">
                <a16:creationId xmlns:a16="http://schemas.microsoft.com/office/drawing/2014/main" id="{5E39936D-37E2-47D7-997C-81F5A9174126}"/>
              </a:ext>
            </a:extLst>
          </p:cNvPr>
          <p:cNvPicPr>
            <a:picLocks noGrp="1" noChangeAspect="1"/>
          </p:cNvPicPr>
          <p:nvPr>
            <p:ph idx="1"/>
          </p:nvPr>
        </p:nvPicPr>
        <p:blipFill>
          <a:blip r:embed="rId3"/>
          <a:stretch>
            <a:fillRect/>
          </a:stretch>
        </p:blipFill>
        <p:spPr>
          <a:xfrm>
            <a:off x="8718761" y="799806"/>
            <a:ext cx="2658770" cy="2636320"/>
          </a:xfrm>
          <a:prstGeom prst="rect">
            <a:avLst/>
          </a:prstGeom>
        </p:spPr>
      </p:pic>
      <p:pic>
        <p:nvPicPr>
          <p:cNvPr id="5" name="Picture 4">
            <a:extLst>
              <a:ext uri="{FF2B5EF4-FFF2-40B4-BE49-F238E27FC236}">
                <a16:creationId xmlns:a16="http://schemas.microsoft.com/office/drawing/2014/main" id="{D8A3AFB0-F962-4F9B-A7E7-2C69C6329A1F}"/>
              </a:ext>
            </a:extLst>
          </p:cNvPr>
          <p:cNvPicPr>
            <a:picLocks noChangeAspect="1"/>
          </p:cNvPicPr>
          <p:nvPr/>
        </p:nvPicPr>
        <p:blipFill>
          <a:blip r:embed="rId4"/>
          <a:stretch>
            <a:fillRect/>
          </a:stretch>
        </p:blipFill>
        <p:spPr>
          <a:xfrm>
            <a:off x="2828261" y="1546134"/>
            <a:ext cx="5198922" cy="4159136"/>
          </a:xfrm>
          <a:prstGeom prst="rect">
            <a:avLst/>
          </a:prstGeom>
        </p:spPr>
      </p:pic>
      <p:pic>
        <p:nvPicPr>
          <p:cNvPr id="6" name="Picture 5">
            <a:extLst>
              <a:ext uri="{FF2B5EF4-FFF2-40B4-BE49-F238E27FC236}">
                <a16:creationId xmlns:a16="http://schemas.microsoft.com/office/drawing/2014/main" id="{890E344D-83D0-5AE9-5815-686D563E22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8" name="Picture 7">
            <a:extLst>
              <a:ext uri="{FF2B5EF4-FFF2-40B4-BE49-F238E27FC236}">
                <a16:creationId xmlns:a16="http://schemas.microsoft.com/office/drawing/2014/main" id="{9737987C-6A0E-2A2F-00B5-045E5B1B542E}"/>
              </a:ext>
            </a:extLst>
          </p:cNvPr>
          <p:cNvPicPr>
            <a:picLocks noChangeAspect="1"/>
          </p:cNvPicPr>
          <p:nvPr/>
        </p:nvPicPr>
        <p:blipFill>
          <a:blip r:embed="rId6"/>
          <a:stretch>
            <a:fillRect/>
          </a:stretch>
        </p:blipFill>
        <p:spPr>
          <a:xfrm>
            <a:off x="26849" y="196768"/>
            <a:ext cx="1806104" cy="1585847"/>
          </a:xfrm>
          <a:prstGeom prst="rect">
            <a:avLst/>
          </a:prstGeom>
        </p:spPr>
      </p:pic>
    </p:spTree>
    <p:extLst>
      <p:ext uri="{BB962C8B-B14F-4D97-AF65-F5344CB8AC3E}">
        <p14:creationId xmlns:p14="http://schemas.microsoft.com/office/powerpoint/2010/main" val="29948817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43411" y="54319"/>
            <a:ext cx="9774654" cy="1325563"/>
          </a:xfrm>
        </p:spPr>
        <p:txBody>
          <a:bodyPr>
            <a:normAutofit/>
          </a:bodyPr>
          <a:lstStyle/>
          <a:p>
            <a:pPr algn="ctr"/>
            <a:r>
              <a:rPr lang="en-GB" sz="5400" dirty="0">
                <a:latin typeface="Letter-join Basic 40" panose="02000505000000020003" pitchFamily="50" charset="0"/>
              </a:rPr>
              <a:t>Contact Details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3" name="Content Placeholder 3">
            <a:extLst>
              <a:ext uri="{FF2B5EF4-FFF2-40B4-BE49-F238E27FC236}">
                <a16:creationId xmlns:a16="http://schemas.microsoft.com/office/drawing/2014/main" id="{5E39936D-37E2-47D7-997C-81F5A9174126}"/>
              </a:ext>
            </a:extLst>
          </p:cNvPr>
          <p:cNvPicPr>
            <a:picLocks noGrp="1" noChangeAspect="1"/>
          </p:cNvPicPr>
          <p:nvPr>
            <p:ph idx="1"/>
          </p:nvPr>
        </p:nvPicPr>
        <p:blipFill>
          <a:blip r:embed="rId3"/>
          <a:stretch>
            <a:fillRect/>
          </a:stretch>
        </p:blipFill>
        <p:spPr>
          <a:xfrm>
            <a:off x="8718761" y="799806"/>
            <a:ext cx="2658770" cy="2636320"/>
          </a:xfrm>
          <a:prstGeom prst="rect">
            <a:avLst/>
          </a:prstGeom>
        </p:spPr>
      </p:pic>
      <p:sp>
        <p:nvSpPr>
          <p:cNvPr id="3" name="Rectangle: Rounded Corners 2">
            <a:extLst>
              <a:ext uri="{FF2B5EF4-FFF2-40B4-BE49-F238E27FC236}">
                <a16:creationId xmlns:a16="http://schemas.microsoft.com/office/drawing/2014/main" id="{26401628-EE76-4696-9EAB-F3695E5B4FDC}"/>
              </a:ext>
            </a:extLst>
          </p:cNvPr>
          <p:cNvSpPr/>
          <p:nvPr/>
        </p:nvSpPr>
        <p:spPr>
          <a:xfrm>
            <a:off x="1556062" y="1658679"/>
            <a:ext cx="6447438" cy="415733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7" name="TextBox 6">
            <a:extLst>
              <a:ext uri="{FF2B5EF4-FFF2-40B4-BE49-F238E27FC236}">
                <a16:creationId xmlns:a16="http://schemas.microsoft.com/office/drawing/2014/main" id="{495B34E2-7F76-4D5E-935A-AA4E2A2F3D19}"/>
              </a:ext>
            </a:extLst>
          </p:cNvPr>
          <p:cNvSpPr txBox="1"/>
          <p:nvPr/>
        </p:nvSpPr>
        <p:spPr>
          <a:xfrm>
            <a:off x="2140853" y="1945758"/>
            <a:ext cx="5344468" cy="3046988"/>
          </a:xfrm>
          <a:prstGeom prst="rect">
            <a:avLst/>
          </a:prstGeom>
          <a:noFill/>
        </p:spPr>
        <p:txBody>
          <a:bodyPr wrap="square" rtlCol="0">
            <a:spAutoFit/>
          </a:bodyPr>
          <a:lstStyle/>
          <a:p>
            <a:r>
              <a:rPr lang="en-GB" sz="2400" dirty="0">
                <a:latin typeface="Letter-join Basic 40" panose="02000505000000020003" pitchFamily="50" charset="0"/>
              </a:rPr>
              <a:t>Class Email:</a:t>
            </a:r>
          </a:p>
          <a:p>
            <a:endParaRPr lang="en-GB" sz="2400" dirty="0">
              <a:latin typeface="Letter-join Basic 40" panose="02000505000000020003" pitchFamily="50" charset="0"/>
            </a:endParaRPr>
          </a:p>
          <a:p>
            <a:r>
              <a:rPr lang="en-GB" sz="2400" b="1" dirty="0">
                <a:latin typeface="Letter-join Basic 40" panose="02000505000000020003" pitchFamily="50" charset="0"/>
                <a:hlinkClick r:id="rId4"/>
              </a:rPr>
              <a:t>plumclass@hadlow.kent.sch.uk</a:t>
            </a:r>
            <a:endParaRPr lang="en-GB" sz="2400" b="1" dirty="0">
              <a:latin typeface="Letter-join Basic 40" panose="02000505000000020003" pitchFamily="50" charset="0"/>
            </a:endParaRPr>
          </a:p>
          <a:p>
            <a:endParaRPr lang="en-GB" sz="2400" dirty="0">
              <a:latin typeface="Letter-join Basic 40" panose="02000505000000020003" pitchFamily="50" charset="0"/>
            </a:endParaRPr>
          </a:p>
          <a:p>
            <a:endParaRPr lang="en-GB" sz="2400" dirty="0">
              <a:latin typeface="Letter-join Basic 40" panose="02000505000000020003" pitchFamily="50" charset="0"/>
            </a:endParaRPr>
          </a:p>
          <a:p>
            <a:r>
              <a:rPr lang="en-GB" sz="2400" dirty="0">
                <a:latin typeface="Letter-join Basic 40" panose="02000505000000020003" pitchFamily="50" charset="0"/>
              </a:rPr>
              <a:t>School Number:</a:t>
            </a:r>
          </a:p>
          <a:p>
            <a:endParaRPr lang="en-GB" sz="2400" dirty="0">
              <a:latin typeface="Letter-join Basic 40" panose="02000505000000020003" pitchFamily="50" charset="0"/>
            </a:endParaRPr>
          </a:p>
          <a:p>
            <a:r>
              <a:rPr lang="en-GB" sz="2400" b="1" dirty="0">
                <a:latin typeface="Letter-join Basic 40" panose="02000505000000020003" pitchFamily="50" charset="0"/>
              </a:rPr>
              <a:t>01732 850 349</a:t>
            </a:r>
          </a:p>
        </p:txBody>
      </p:sp>
      <p:pic>
        <p:nvPicPr>
          <p:cNvPr id="6" name="Picture 5">
            <a:extLst>
              <a:ext uri="{FF2B5EF4-FFF2-40B4-BE49-F238E27FC236}">
                <a16:creationId xmlns:a16="http://schemas.microsoft.com/office/drawing/2014/main" id="{E34FA263-75AA-6F01-CF65-492DEB4CEB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17" y="108639"/>
            <a:ext cx="1657435" cy="1524078"/>
          </a:xfrm>
          <a:prstGeom prst="rect">
            <a:avLst/>
          </a:prstGeom>
        </p:spPr>
      </p:pic>
      <p:pic>
        <p:nvPicPr>
          <p:cNvPr id="10" name="Picture 9">
            <a:extLst>
              <a:ext uri="{FF2B5EF4-FFF2-40B4-BE49-F238E27FC236}">
                <a16:creationId xmlns:a16="http://schemas.microsoft.com/office/drawing/2014/main" id="{F66601FD-6F21-E322-D166-273676723070}"/>
              </a:ext>
            </a:extLst>
          </p:cNvPr>
          <p:cNvPicPr>
            <a:picLocks noChangeAspect="1"/>
          </p:cNvPicPr>
          <p:nvPr/>
        </p:nvPicPr>
        <p:blipFill>
          <a:blip r:embed="rId6"/>
          <a:stretch>
            <a:fillRect/>
          </a:stretch>
        </p:blipFill>
        <p:spPr>
          <a:xfrm>
            <a:off x="26849" y="196768"/>
            <a:ext cx="1806104" cy="1585847"/>
          </a:xfrm>
          <a:prstGeom prst="rect">
            <a:avLst/>
          </a:prstGeom>
        </p:spPr>
      </p:pic>
    </p:spTree>
    <p:extLst>
      <p:ext uri="{BB962C8B-B14F-4D97-AF65-F5344CB8AC3E}">
        <p14:creationId xmlns:p14="http://schemas.microsoft.com/office/powerpoint/2010/main" val="2131582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B8B4A-68AE-44D6-85B2-3ACFC437F09D}"/>
              </a:ext>
            </a:extLst>
          </p:cNvPr>
          <p:cNvSpPr>
            <a:spLocks noGrp="1"/>
          </p:cNvSpPr>
          <p:nvPr>
            <p:ph type="title"/>
          </p:nvPr>
        </p:nvSpPr>
        <p:spPr/>
        <p:txBody>
          <a:bodyPr/>
          <a:lstStyle/>
          <a:p>
            <a:r>
              <a:rPr lang="en-GB" dirty="0"/>
              <a:t>Use this to help shape your PP</a:t>
            </a:r>
          </a:p>
        </p:txBody>
      </p:sp>
      <p:pic>
        <p:nvPicPr>
          <p:cNvPr id="5" name="Picture 4">
            <a:extLst>
              <a:ext uri="{FF2B5EF4-FFF2-40B4-BE49-F238E27FC236}">
                <a16:creationId xmlns:a16="http://schemas.microsoft.com/office/drawing/2014/main" id="{D6137C4B-E5F6-4314-A803-9436AF2C7A35}"/>
              </a:ext>
            </a:extLst>
          </p:cNvPr>
          <p:cNvPicPr>
            <a:picLocks noChangeAspect="1"/>
          </p:cNvPicPr>
          <p:nvPr/>
        </p:nvPicPr>
        <p:blipFill>
          <a:blip r:embed="rId2"/>
          <a:stretch>
            <a:fillRect/>
          </a:stretch>
        </p:blipFill>
        <p:spPr>
          <a:xfrm>
            <a:off x="485237" y="1690688"/>
            <a:ext cx="2314592" cy="2247916"/>
          </a:xfrm>
          <a:prstGeom prst="rect">
            <a:avLst/>
          </a:prstGeom>
        </p:spPr>
      </p:pic>
      <p:pic>
        <p:nvPicPr>
          <p:cNvPr id="7" name="Picture 6">
            <a:extLst>
              <a:ext uri="{FF2B5EF4-FFF2-40B4-BE49-F238E27FC236}">
                <a16:creationId xmlns:a16="http://schemas.microsoft.com/office/drawing/2014/main" id="{E169635C-845E-4AEE-A22E-2431F0A89B03}"/>
              </a:ext>
            </a:extLst>
          </p:cNvPr>
          <p:cNvPicPr>
            <a:picLocks noChangeAspect="1"/>
          </p:cNvPicPr>
          <p:nvPr/>
        </p:nvPicPr>
        <p:blipFill>
          <a:blip r:embed="rId3"/>
          <a:stretch>
            <a:fillRect/>
          </a:stretch>
        </p:blipFill>
        <p:spPr>
          <a:xfrm>
            <a:off x="2799829" y="1881189"/>
            <a:ext cx="2343167" cy="2057415"/>
          </a:xfrm>
          <a:prstGeom prst="rect">
            <a:avLst/>
          </a:prstGeom>
        </p:spPr>
      </p:pic>
      <p:pic>
        <p:nvPicPr>
          <p:cNvPr id="9" name="Picture 8">
            <a:extLst>
              <a:ext uri="{FF2B5EF4-FFF2-40B4-BE49-F238E27FC236}">
                <a16:creationId xmlns:a16="http://schemas.microsoft.com/office/drawing/2014/main" id="{8B4696CE-95AA-45C4-A021-01BDD1D6B8A9}"/>
              </a:ext>
            </a:extLst>
          </p:cNvPr>
          <p:cNvPicPr>
            <a:picLocks noChangeAspect="1"/>
          </p:cNvPicPr>
          <p:nvPr/>
        </p:nvPicPr>
        <p:blipFill>
          <a:blip r:embed="rId4"/>
          <a:stretch>
            <a:fillRect/>
          </a:stretch>
        </p:blipFill>
        <p:spPr>
          <a:xfrm>
            <a:off x="5307004" y="1931989"/>
            <a:ext cx="2238391" cy="2076465"/>
          </a:xfrm>
          <a:prstGeom prst="rect">
            <a:avLst/>
          </a:prstGeom>
        </p:spPr>
      </p:pic>
      <p:pic>
        <p:nvPicPr>
          <p:cNvPr id="11" name="Picture 10">
            <a:extLst>
              <a:ext uri="{FF2B5EF4-FFF2-40B4-BE49-F238E27FC236}">
                <a16:creationId xmlns:a16="http://schemas.microsoft.com/office/drawing/2014/main" id="{A6A8798F-1DEC-4C91-9ACF-A4F18AEC3B98}"/>
              </a:ext>
            </a:extLst>
          </p:cNvPr>
          <p:cNvPicPr>
            <a:picLocks noChangeAspect="1"/>
          </p:cNvPicPr>
          <p:nvPr/>
        </p:nvPicPr>
        <p:blipFill>
          <a:blip r:embed="rId5"/>
          <a:stretch>
            <a:fillRect/>
          </a:stretch>
        </p:blipFill>
        <p:spPr>
          <a:xfrm>
            <a:off x="7545395" y="1917701"/>
            <a:ext cx="2333642" cy="2105040"/>
          </a:xfrm>
          <a:prstGeom prst="rect">
            <a:avLst/>
          </a:prstGeom>
        </p:spPr>
      </p:pic>
      <p:pic>
        <p:nvPicPr>
          <p:cNvPr id="13" name="Picture 12">
            <a:extLst>
              <a:ext uri="{FF2B5EF4-FFF2-40B4-BE49-F238E27FC236}">
                <a16:creationId xmlns:a16="http://schemas.microsoft.com/office/drawing/2014/main" id="{FA2A0D1A-EDC4-493A-89ED-A92B37DDEEAC}"/>
              </a:ext>
            </a:extLst>
          </p:cNvPr>
          <p:cNvPicPr>
            <a:picLocks noChangeAspect="1"/>
          </p:cNvPicPr>
          <p:nvPr/>
        </p:nvPicPr>
        <p:blipFill>
          <a:blip r:embed="rId6"/>
          <a:stretch>
            <a:fillRect/>
          </a:stretch>
        </p:blipFill>
        <p:spPr>
          <a:xfrm>
            <a:off x="778933" y="4154496"/>
            <a:ext cx="2333642" cy="2219341"/>
          </a:xfrm>
          <a:prstGeom prst="rect">
            <a:avLst/>
          </a:prstGeom>
        </p:spPr>
      </p:pic>
      <p:pic>
        <p:nvPicPr>
          <p:cNvPr id="15" name="Picture 14">
            <a:extLst>
              <a:ext uri="{FF2B5EF4-FFF2-40B4-BE49-F238E27FC236}">
                <a16:creationId xmlns:a16="http://schemas.microsoft.com/office/drawing/2014/main" id="{BDB1A28B-156B-476B-8389-A8CFD945A7B6}"/>
              </a:ext>
            </a:extLst>
          </p:cNvPr>
          <p:cNvPicPr>
            <a:picLocks noChangeAspect="1"/>
          </p:cNvPicPr>
          <p:nvPr/>
        </p:nvPicPr>
        <p:blipFill>
          <a:blip r:embed="rId7"/>
          <a:stretch>
            <a:fillRect/>
          </a:stretch>
        </p:blipFill>
        <p:spPr>
          <a:xfrm>
            <a:off x="3448555" y="4106870"/>
            <a:ext cx="2095515" cy="2266967"/>
          </a:xfrm>
          <a:prstGeom prst="rect">
            <a:avLst/>
          </a:prstGeom>
        </p:spPr>
      </p:pic>
    </p:spTree>
    <p:extLst>
      <p:ext uri="{BB962C8B-B14F-4D97-AF65-F5344CB8AC3E}">
        <p14:creationId xmlns:p14="http://schemas.microsoft.com/office/powerpoint/2010/main" val="10467313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75B4BD50270B54EBE97D108EB383446" ma:contentTypeVersion="18" ma:contentTypeDescription="Create a new document." ma:contentTypeScope="" ma:versionID="6bc100465932838d0a7ff13f78d07474">
  <xsd:schema xmlns:xsd="http://www.w3.org/2001/XMLSchema" xmlns:xs="http://www.w3.org/2001/XMLSchema" xmlns:p="http://schemas.microsoft.com/office/2006/metadata/properties" xmlns:ns2="d8350620-c932-4135-9fa6-2d43fccbb0d5" xmlns:ns3="022e057d-29a1-4b83-9a43-52d0f2e111ce" xmlns:ns4="cbb77337-49f3-4e26-8896-1fe72dd8bc4d" targetNamespace="http://schemas.microsoft.com/office/2006/metadata/properties" ma:root="true" ma:fieldsID="360df4b4273f7e8050d9e94eb7e20e55" ns2:_="" ns3:_="" ns4:_="">
    <xsd:import namespace="d8350620-c932-4135-9fa6-2d43fccbb0d5"/>
    <xsd:import namespace="022e057d-29a1-4b83-9a43-52d0f2e111ce"/>
    <xsd:import namespace="cbb77337-49f3-4e26-8896-1fe72dd8bc4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350620-c932-4135-9fa6-2d43fccbb0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cb0a82f-5779-477b-863b-4a9e3f3fd0d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2e057d-29a1-4b83-9a43-52d0f2e111c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bb77337-49f3-4e26-8896-1fe72dd8bc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6c658f-9c7a-4ab5-b9dd-1cfe46576359}" ma:internalName="TaxCatchAll" ma:showField="CatchAllData" ma:web="cbb77337-49f3-4e26-8896-1fe72dd8bc4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8350620-c932-4135-9fa6-2d43fccbb0d5">
      <Terms xmlns="http://schemas.microsoft.com/office/infopath/2007/PartnerControls"/>
    </lcf76f155ced4ddcb4097134ff3c332f>
    <TaxCatchAll xmlns="cbb77337-49f3-4e26-8896-1fe72dd8bc4d" xsi:nil="true"/>
  </documentManagement>
</p:properties>
</file>

<file path=customXml/itemProps1.xml><?xml version="1.0" encoding="utf-8"?>
<ds:datastoreItem xmlns:ds="http://schemas.openxmlformats.org/officeDocument/2006/customXml" ds:itemID="{6FBCF3A2-B9E6-4391-B80D-24F0D26B1FF9}">
  <ds:schemaRefs>
    <ds:schemaRef ds:uri="http://schemas.microsoft.com/sharepoint/v3/contenttype/forms"/>
  </ds:schemaRefs>
</ds:datastoreItem>
</file>

<file path=customXml/itemProps2.xml><?xml version="1.0" encoding="utf-8"?>
<ds:datastoreItem xmlns:ds="http://schemas.openxmlformats.org/officeDocument/2006/customXml" ds:itemID="{B655048D-8EFB-49F6-9C21-ACF53F7C85F2}">
  <ds:schemaRefs>
    <ds:schemaRef ds:uri="http://schemas.microsoft.com/office/2006/metadata/contentType"/>
    <ds:schemaRef ds:uri="http://schemas.microsoft.com/office/2006/metadata/properties/metaAttributes"/>
    <ds:schemaRef ds:uri="http://www.w3.org/2000/xmlns/"/>
    <ds:schemaRef ds:uri="http://www.w3.org/2001/XMLSchema"/>
    <ds:schemaRef ds:uri="d8350620-c932-4135-9fa6-2d43fccbb0d5"/>
    <ds:schemaRef ds:uri="022e057d-29a1-4b83-9a43-52d0f2e111ce"/>
    <ds:schemaRef ds:uri="cbb77337-49f3-4e26-8896-1fe72dd8bc4d"/>
  </ds:schemaRefs>
</ds:datastoreItem>
</file>

<file path=customXml/itemProps3.xml><?xml version="1.0" encoding="utf-8"?>
<ds:datastoreItem xmlns:ds="http://schemas.openxmlformats.org/officeDocument/2006/customXml" ds:itemID="{79CAC72A-44AF-448B-BAB2-D1FF5F277680}">
  <ds:schemaRefs>
    <ds:schemaRef ds:uri="http://schemas.microsoft.com/office/2006/metadata/properties"/>
    <ds:schemaRef ds:uri="http://www.w3.org/2000/xmlns/"/>
    <ds:schemaRef ds:uri="d8350620-c932-4135-9fa6-2d43fccbb0d5"/>
    <ds:schemaRef ds:uri="http://schemas.microsoft.com/office/infopath/2007/PartnerControls"/>
    <ds:schemaRef ds:uri="cbb77337-49f3-4e26-8896-1fe72dd8bc4d"/>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3418</TotalTime>
  <Words>1109</Words>
  <Application>Microsoft Office PowerPoint</Application>
  <PresentationFormat>Widescreen</PresentationFormat>
  <Paragraphs>168</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Plum Class – Meet the Teaching Team</vt:lpstr>
      <vt:lpstr>Meet the Team</vt:lpstr>
      <vt:lpstr>Meet the Team</vt:lpstr>
      <vt:lpstr>Meet the Team</vt:lpstr>
      <vt:lpstr>Meet the Team</vt:lpstr>
      <vt:lpstr>A Typical Day</vt:lpstr>
      <vt:lpstr>Our Curriculum – Autumn Term</vt:lpstr>
      <vt:lpstr>Our Curriculum</vt:lpstr>
      <vt:lpstr>Home Learning</vt:lpstr>
      <vt:lpstr>Website</vt:lpstr>
      <vt:lpstr>Key Information</vt:lpstr>
      <vt:lpstr>Statutory Assessments</vt:lpstr>
      <vt:lpstr>Food Glorious Food</vt:lpstr>
      <vt:lpstr>Medication</vt:lpstr>
      <vt:lpstr>Uniform</vt:lpstr>
      <vt:lpstr>Uniform – PE Kits </vt:lpstr>
      <vt:lpstr>School trips</vt:lpstr>
      <vt:lpstr>Clubs</vt:lpstr>
      <vt:lpstr>Mobile Phones</vt:lpstr>
      <vt:lpstr>Parent Partnership</vt:lpstr>
      <vt:lpstr>Behaviour Blueprint</vt:lpstr>
      <vt:lpstr>Wellbeing- Zones of Regulation</vt:lpstr>
      <vt:lpstr>SEND Provision </vt:lpstr>
      <vt:lpstr>School Improvement Plan</vt:lpstr>
      <vt:lpstr>Our Successful Values and Rules</vt:lpstr>
      <vt:lpstr>Any Questions?</vt:lpstr>
      <vt:lpstr>Contact Details</vt:lpstr>
      <vt:lpstr>Use this to help shape your PP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Hood</dc:creator>
  <cp:lastModifiedBy>gem knight</cp:lastModifiedBy>
  <cp:revision>56</cp:revision>
  <dcterms:created xsi:type="dcterms:W3CDTF">2025-07-16T10:54:19Z</dcterms:created>
  <dcterms:modified xsi:type="dcterms:W3CDTF">2026-08-31T19:26:07Z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0x010100175B4BD50270B54EBE97D108EB383446</vt:lpwstr>
  </property>
  <property fmtid="{D5CDD505-2E9C-101B-9397-08002B2CF9AE}" pid="3" name="MediaServiceImageTags">
    <vt:lpwstr/>
  </property>
</Properties>
</file>