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4"/>
  </p:sldMasterIdLst>
  <p:notesMasterIdLst>
    <p:notesMasterId r:id="rId19"/>
  </p:notesMasterIdLst>
  <p:sldIdLst>
    <p:sldId id="256" r:id="rId5"/>
    <p:sldId id="257" r:id="rId6"/>
    <p:sldId id="265" r:id="rId7"/>
    <p:sldId id="262" r:id="rId8"/>
    <p:sldId id="280" r:id="rId9"/>
    <p:sldId id="278" r:id="rId10"/>
    <p:sldId id="279" r:id="rId11"/>
    <p:sldId id="273" r:id="rId12"/>
    <p:sldId id="275" r:id="rId13"/>
    <p:sldId id="272" r:id="rId14"/>
    <p:sldId id="274" r:id="rId15"/>
    <p:sldId id="281" r:id="rId16"/>
    <p:sldId id="259" r:id="rId17"/>
    <p:sldId id="260"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E7FF"/>
    <a:srgbClr val="A7C7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3741" autoAdjust="0"/>
  </p:normalViewPr>
  <p:slideViewPr>
    <p:cSldViewPr>
      <p:cViewPr varScale="1">
        <p:scale>
          <a:sx n="66" d="100"/>
          <a:sy n="66" d="100"/>
        </p:scale>
        <p:origin x="1304" y="3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0EF7F9E-195D-4783-826E-EE2A36C71CFB}" type="datetimeFigureOut">
              <a:rPr lang="en-GB" smtClean="0"/>
              <a:t>02/09/2025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07162D-23F8-451E-BC96-9D26962D7748}" type="slidenum">
              <a:rPr lang="en-GB" smtClean="0"/>
              <a:t>‹#›</a:t>
            </a:fld>
            <a:endParaRPr lang="en-GB"/>
          </a:p>
        </p:txBody>
      </p:sp>
    </p:spTree>
    <p:extLst>
      <p:ext uri="{BB962C8B-B14F-4D97-AF65-F5344CB8AC3E}">
        <p14:creationId xmlns:p14="http://schemas.microsoft.com/office/powerpoint/2010/main" val="36499092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a:t>
            </a:r>
            <a:r>
              <a:rPr lang="en-GB" baseline="0" dirty="0"/>
              <a:t> adult to briefly introduce themselves, their experience in the school and something personal </a:t>
            </a:r>
            <a:endParaRPr lang="en-GB" dirty="0"/>
          </a:p>
        </p:txBody>
      </p:sp>
      <p:sp>
        <p:nvSpPr>
          <p:cNvPr id="4" name="Slide Number Placeholder 3"/>
          <p:cNvSpPr>
            <a:spLocks noGrp="1"/>
          </p:cNvSpPr>
          <p:nvPr>
            <p:ph type="sldNum" sz="quarter" idx="10"/>
          </p:nvPr>
        </p:nvSpPr>
        <p:spPr/>
        <p:txBody>
          <a:bodyPr/>
          <a:lstStyle/>
          <a:p>
            <a:fld id="{EB07162D-23F8-451E-BC96-9D26962D7748}" type="slidenum">
              <a:rPr lang="en-GB" smtClean="0"/>
              <a:t>2</a:t>
            </a:fld>
            <a:endParaRPr lang="en-GB"/>
          </a:p>
        </p:txBody>
      </p:sp>
    </p:spTree>
    <p:extLst>
      <p:ext uri="{BB962C8B-B14F-4D97-AF65-F5344CB8AC3E}">
        <p14:creationId xmlns:p14="http://schemas.microsoft.com/office/powerpoint/2010/main" val="1600874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B2E0D4A-7CE9-4375-9181-222B05F4A93A}" type="slidenum">
              <a:rPr lang="en-GB" smtClean="0"/>
              <a:t>6</a:t>
            </a:fld>
            <a:endParaRPr lang="en-GB"/>
          </a:p>
        </p:txBody>
      </p:sp>
    </p:spTree>
    <p:extLst>
      <p:ext uri="{BB962C8B-B14F-4D97-AF65-F5344CB8AC3E}">
        <p14:creationId xmlns:p14="http://schemas.microsoft.com/office/powerpoint/2010/main" val="1617723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Trainers- shops sell trainer like school shoes, but we will not accept them and children will be asked to remove them</a:t>
            </a:r>
          </a:p>
          <a:p>
            <a:r>
              <a:rPr lang="en-GB" dirty="0"/>
              <a:t>No disposable bottles- environment </a:t>
            </a:r>
          </a:p>
          <a:p>
            <a:r>
              <a:rPr lang="en-GB" dirty="0"/>
              <a:t>We don’t have space to hang</a:t>
            </a:r>
            <a:r>
              <a:rPr lang="en-GB" baseline="0" dirty="0"/>
              <a:t> up rucksacks </a:t>
            </a:r>
          </a:p>
          <a:p>
            <a:r>
              <a:rPr lang="en-GB" baseline="0" dirty="0"/>
              <a:t>Smiggle- distraction/ arguments etc. </a:t>
            </a:r>
          </a:p>
          <a:p>
            <a:endParaRPr lang="en-GB" dirty="0"/>
          </a:p>
        </p:txBody>
      </p:sp>
      <p:sp>
        <p:nvSpPr>
          <p:cNvPr id="4" name="Slide Number Placeholder 3"/>
          <p:cNvSpPr>
            <a:spLocks noGrp="1"/>
          </p:cNvSpPr>
          <p:nvPr>
            <p:ph type="sldNum" sz="quarter" idx="10"/>
          </p:nvPr>
        </p:nvSpPr>
        <p:spPr/>
        <p:txBody>
          <a:bodyPr/>
          <a:lstStyle/>
          <a:p>
            <a:fld id="{EB07162D-23F8-451E-BC96-9D26962D7748}" type="slidenum">
              <a:rPr lang="en-GB" smtClean="0"/>
              <a:t>7</a:t>
            </a:fld>
            <a:endParaRPr lang="en-GB"/>
          </a:p>
        </p:txBody>
      </p:sp>
    </p:spTree>
    <p:extLst>
      <p:ext uri="{BB962C8B-B14F-4D97-AF65-F5344CB8AC3E}">
        <p14:creationId xmlns:p14="http://schemas.microsoft.com/office/powerpoint/2010/main" val="3393730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can only do so much in school,</a:t>
            </a:r>
            <a:r>
              <a:rPr lang="en-GB" baseline="0" dirty="0"/>
              <a:t> we need a partnership!</a:t>
            </a:r>
            <a:endParaRPr lang="en-GB" dirty="0"/>
          </a:p>
        </p:txBody>
      </p:sp>
      <p:sp>
        <p:nvSpPr>
          <p:cNvPr id="4" name="Slide Number Placeholder 3"/>
          <p:cNvSpPr>
            <a:spLocks noGrp="1"/>
          </p:cNvSpPr>
          <p:nvPr>
            <p:ph type="sldNum" sz="quarter" idx="10"/>
          </p:nvPr>
        </p:nvSpPr>
        <p:spPr/>
        <p:txBody>
          <a:bodyPr/>
          <a:lstStyle/>
          <a:p>
            <a:fld id="{EB07162D-23F8-451E-BC96-9D26962D7748}" type="slidenum">
              <a:rPr lang="en-GB" smtClean="0"/>
              <a:t>8</a:t>
            </a:fld>
            <a:endParaRPr lang="en-GB"/>
          </a:p>
        </p:txBody>
      </p:sp>
    </p:spTree>
    <p:extLst>
      <p:ext uri="{BB962C8B-B14F-4D97-AF65-F5344CB8AC3E}">
        <p14:creationId xmlns:p14="http://schemas.microsoft.com/office/powerpoint/2010/main" val="9965273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Make sure you approach</a:t>
            </a:r>
            <a:r>
              <a:rPr lang="en-GB" baseline="0" dirty="0"/>
              <a:t> the topic of being good for a reward and the fact that children need to behave well for their wellbeing, not for a gift</a:t>
            </a:r>
            <a:endParaRPr lang="en-GB" dirty="0"/>
          </a:p>
        </p:txBody>
      </p:sp>
      <p:sp>
        <p:nvSpPr>
          <p:cNvPr id="4" name="Slide Number Placeholder 3"/>
          <p:cNvSpPr>
            <a:spLocks noGrp="1"/>
          </p:cNvSpPr>
          <p:nvPr>
            <p:ph type="sldNum" sz="quarter" idx="10"/>
          </p:nvPr>
        </p:nvSpPr>
        <p:spPr/>
        <p:txBody>
          <a:bodyPr/>
          <a:lstStyle/>
          <a:p>
            <a:fld id="{EB07162D-23F8-451E-BC96-9D26962D7748}" type="slidenum">
              <a:rPr lang="en-GB" smtClean="0"/>
              <a:t>13</a:t>
            </a:fld>
            <a:endParaRPr lang="en-GB"/>
          </a:p>
        </p:txBody>
      </p:sp>
    </p:spTree>
    <p:extLst>
      <p:ext uri="{BB962C8B-B14F-4D97-AF65-F5344CB8AC3E}">
        <p14:creationId xmlns:p14="http://schemas.microsoft.com/office/powerpoint/2010/main" val="27660789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Support us, let us deal with things in school!</a:t>
            </a:r>
          </a:p>
        </p:txBody>
      </p:sp>
      <p:sp>
        <p:nvSpPr>
          <p:cNvPr id="4" name="Slide Number Placeholder 3"/>
          <p:cNvSpPr>
            <a:spLocks noGrp="1"/>
          </p:cNvSpPr>
          <p:nvPr>
            <p:ph type="sldNum" sz="quarter" idx="10"/>
          </p:nvPr>
        </p:nvSpPr>
        <p:spPr/>
        <p:txBody>
          <a:bodyPr/>
          <a:lstStyle/>
          <a:p>
            <a:fld id="{EB07162D-23F8-451E-BC96-9D26962D7748}" type="slidenum">
              <a:rPr lang="en-GB" smtClean="0"/>
              <a:t>14</a:t>
            </a:fld>
            <a:endParaRPr lang="en-GB"/>
          </a:p>
        </p:txBody>
      </p:sp>
    </p:spTree>
    <p:extLst>
      <p:ext uri="{BB962C8B-B14F-4D97-AF65-F5344CB8AC3E}">
        <p14:creationId xmlns:p14="http://schemas.microsoft.com/office/powerpoint/2010/main" val="3720813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0D787DF2-4985-4B66-9504-E23AF13C103F}" type="datetimeFigureOut">
              <a:rPr lang="en-GB" smtClean="0"/>
              <a:t>02/09/2025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C0B6284-0C74-4BD7-B614-BF53A0C2DD82}" type="slidenum">
              <a:rPr lang="en-GB" smtClean="0"/>
              <a:t>‹#›</a:t>
            </a:fld>
            <a:endParaRPr lang="en-GB"/>
          </a:p>
        </p:txBody>
      </p:sp>
    </p:spTree>
    <p:extLst>
      <p:ext uri="{BB962C8B-B14F-4D97-AF65-F5344CB8AC3E}">
        <p14:creationId xmlns:p14="http://schemas.microsoft.com/office/powerpoint/2010/main" val="393903282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D787DF2-4985-4B66-9504-E23AF13C103F}" type="datetimeFigureOut">
              <a:rPr lang="en-GB" smtClean="0"/>
              <a:t>02/09/2025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C0B6284-0C74-4BD7-B614-BF53A0C2DD82}" type="slidenum">
              <a:rPr lang="en-GB" smtClean="0"/>
              <a:t>‹#›</a:t>
            </a:fld>
            <a:endParaRPr lang="en-GB"/>
          </a:p>
        </p:txBody>
      </p:sp>
    </p:spTree>
    <p:extLst>
      <p:ext uri="{BB962C8B-B14F-4D97-AF65-F5344CB8AC3E}">
        <p14:creationId xmlns:p14="http://schemas.microsoft.com/office/powerpoint/2010/main" val="42542797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0D787DF2-4985-4B66-9504-E23AF13C103F}" type="datetimeFigureOut">
              <a:rPr lang="en-GB" smtClean="0"/>
              <a:t>02/09/2025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C0B6284-0C74-4BD7-B614-BF53A0C2DD82}" type="slidenum">
              <a:rPr lang="en-GB" smtClean="0"/>
              <a:t>‹#›</a:t>
            </a:fld>
            <a:endParaRPr lang="en-GB"/>
          </a:p>
        </p:txBody>
      </p:sp>
    </p:spTree>
    <p:extLst>
      <p:ext uri="{BB962C8B-B14F-4D97-AF65-F5344CB8AC3E}">
        <p14:creationId xmlns:p14="http://schemas.microsoft.com/office/powerpoint/2010/main" val="124241780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0D787DF2-4985-4B66-9504-E23AF13C103F}" type="datetimeFigureOut">
              <a:rPr lang="en-GB" smtClean="0"/>
              <a:t>02/09/2025</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4C0B6284-0C74-4BD7-B614-BF53A0C2DD82}" type="slidenum">
              <a:rPr lang="en-GB" smtClean="0"/>
              <a:t>‹#›</a:t>
            </a:fld>
            <a:endParaRPr lang="en-GB"/>
          </a:p>
        </p:txBody>
      </p:sp>
    </p:spTree>
    <p:extLst>
      <p:ext uri="{BB962C8B-B14F-4D97-AF65-F5344CB8AC3E}">
        <p14:creationId xmlns:p14="http://schemas.microsoft.com/office/powerpoint/2010/main" val="4102617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0D787DF2-4985-4B66-9504-E23AF13C103F}" type="datetimeFigureOut">
              <a:rPr lang="en-GB" smtClean="0"/>
              <a:t>02/09/2025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C0B6284-0C74-4BD7-B614-BF53A0C2DD82}" type="slidenum">
              <a:rPr lang="en-GB" smtClean="0"/>
              <a:t>‹#›</a:t>
            </a:fld>
            <a:endParaRPr lang="en-GB"/>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3807521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D787DF2-4985-4B66-9504-E23AF13C103F}" type="datetimeFigureOut">
              <a:rPr lang="en-GB" smtClean="0"/>
              <a:t>02/09/2025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C0B6284-0C74-4BD7-B614-BF53A0C2DD82}" type="slidenum">
              <a:rPr lang="en-GB" smtClean="0"/>
              <a:t>‹#›</a:t>
            </a:fld>
            <a:endParaRPr lang="en-GB"/>
          </a:p>
        </p:txBody>
      </p:sp>
    </p:spTree>
    <p:extLst>
      <p:ext uri="{BB962C8B-B14F-4D97-AF65-F5344CB8AC3E}">
        <p14:creationId xmlns:p14="http://schemas.microsoft.com/office/powerpoint/2010/main" val="457639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787DF2-4985-4B66-9504-E23AF13C103F}" type="datetimeFigureOut">
              <a:rPr lang="en-GB" smtClean="0"/>
              <a:t>02/09/2025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C0B6284-0C74-4BD7-B614-BF53A0C2DD82}" type="slidenum">
              <a:rPr lang="en-GB" smtClean="0"/>
              <a:t>‹#›</a:t>
            </a:fld>
            <a:endParaRPr lang="en-GB"/>
          </a:p>
        </p:txBody>
      </p:sp>
    </p:spTree>
    <p:extLst>
      <p:ext uri="{BB962C8B-B14F-4D97-AF65-F5344CB8AC3E}">
        <p14:creationId xmlns:p14="http://schemas.microsoft.com/office/powerpoint/2010/main" val="2597850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fld id="{0D787DF2-4985-4B66-9504-E23AF13C103F}" type="datetimeFigureOut">
              <a:rPr lang="en-GB" smtClean="0"/>
              <a:t>02/09/2025</a:t>
            </a:fld>
            <a:endParaRPr lang="en-GB"/>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rgbClr val="FFFFFF">
                    <a:alpha val="70000"/>
                  </a:srgbClr>
                </a:solidFill>
              </a:defRPr>
            </a:lvl1pPr>
          </a:lstStyle>
          <a:p>
            <a:endParaRPr lang="en-GB"/>
          </a:p>
        </p:txBody>
      </p:sp>
      <p:sp>
        <p:nvSpPr>
          <p:cNvPr id="11" name="Slide Number Placeholder 10"/>
          <p:cNvSpPr>
            <a:spLocks noGrp="1"/>
          </p:cNvSpPr>
          <p:nvPr>
            <p:ph type="sldNum" sz="quarter" idx="12"/>
          </p:nvPr>
        </p:nvSpPr>
        <p:spPr/>
        <p:txBody>
          <a:bodyPr/>
          <a:lstStyle/>
          <a:p>
            <a:fld id="{4C0B6284-0C74-4BD7-B614-BF53A0C2DD82}" type="slidenum">
              <a:rPr lang="en-GB" smtClean="0"/>
              <a:t>‹#›</a:t>
            </a:fld>
            <a:endParaRPr lang="en-GB"/>
          </a:p>
        </p:txBody>
      </p:sp>
    </p:spTree>
    <p:extLst>
      <p:ext uri="{BB962C8B-B14F-4D97-AF65-F5344CB8AC3E}">
        <p14:creationId xmlns:p14="http://schemas.microsoft.com/office/powerpoint/2010/main" val="2843355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1" y="0"/>
            <a:ext cx="4571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4572000" y="-42172"/>
            <a:ext cx="4576573"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D787DF2-4985-4B66-9504-E23AF13C103F}" type="datetimeFigureOut">
              <a:rPr lang="en-GB" smtClean="0"/>
              <a:t>02/09/2025</a:t>
            </a:fld>
            <a:endParaRPr lang="en-GB"/>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rgbClr val="FFFFFF">
                    <a:alpha val="70000"/>
                  </a:srgbClr>
                </a:solidFill>
              </a:defRPr>
            </a:lvl1pPr>
          </a:lstStyle>
          <a:p>
            <a:endParaRPr lang="en-GB"/>
          </a:p>
        </p:txBody>
      </p:sp>
      <p:sp>
        <p:nvSpPr>
          <p:cNvPr id="10" name="Slide Number Placeholder 9"/>
          <p:cNvSpPr>
            <a:spLocks noGrp="1"/>
          </p:cNvSpPr>
          <p:nvPr>
            <p:ph type="sldNum" sz="quarter" idx="12"/>
          </p:nvPr>
        </p:nvSpPr>
        <p:spPr/>
        <p:txBody>
          <a:bodyPr/>
          <a:lstStyle/>
          <a:p>
            <a:fld id="{4C0B6284-0C74-4BD7-B614-BF53A0C2DD82}" type="slidenum">
              <a:rPr lang="en-GB" smtClean="0"/>
              <a:t>‹#›</a:t>
            </a:fld>
            <a:endParaRPr lang="en-GB"/>
          </a:p>
        </p:txBody>
      </p:sp>
    </p:spTree>
    <p:extLst>
      <p:ext uri="{BB962C8B-B14F-4D97-AF65-F5344CB8AC3E}">
        <p14:creationId xmlns:p14="http://schemas.microsoft.com/office/powerpoint/2010/main" val="1404653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787DF2-4985-4B66-9504-E23AF13C103F}"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0B6284-0C74-4BD7-B614-BF53A0C2DD82}" type="slidenum">
              <a:rPr lang="en-GB" smtClean="0"/>
              <a:t>‹#›</a:t>
            </a:fld>
            <a:endParaRPr lang="en-GB"/>
          </a:p>
        </p:txBody>
      </p:sp>
    </p:spTree>
    <p:extLst>
      <p:ext uri="{BB962C8B-B14F-4D97-AF65-F5344CB8AC3E}">
        <p14:creationId xmlns:p14="http://schemas.microsoft.com/office/powerpoint/2010/main" val="24262598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787DF2-4985-4B66-9504-E23AF13C103F}"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0B6284-0C74-4BD7-B614-BF53A0C2DD82}" type="slidenum">
              <a:rPr lang="en-GB" smtClean="0"/>
              <a:t>‹#›</a:t>
            </a:fld>
            <a:endParaRPr lang="en-GB"/>
          </a:p>
        </p:txBody>
      </p:sp>
    </p:spTree>
    <p:extLst>
      <p:ext uri="{BB962C8B-B14F-4D97-AF65-F5344CB8AC3E}">
        <p14:creationId xmlns:p14="http://schemas.microsoft.com/office/powerpoint/2010/main" val="3978471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1606045" y="964692"/>
            <a:ext cx="5937755"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0D787DF2-4985-4B66-9504-E23AF13C103F}" type="datetimeFigureOut">
              <a:rPr lang="en-GB" smtClean="0"/>
              <a:t>02/09/2025</a:t>
            </a:fld>
            <a:endParaRPr lang="en-GB"/>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4C0B6284-0C74-4BD7-B614-BF53A0C2DD82}" type="slidenum">
              <a:rPr lang="en-GB" smtClean="0"/>
              <a:t>‹#›</a:t>
            </a:fld>
            <a:endParaRPr lang="en-GB"/>
          </a:p>
        </p:txBody>
      </p:sp>
    </p:spTree>
    <p:extLst>
      <p:ext uri="{BB962C8B-B14F-4D97-AF65-F5344CB8AC3E}">
        <p14:creationId xmlns:p14="http://schemas.microsoft.com/office/powerpoint/2010/main" val="372919851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lnSpc>
          <a:spcPct val="90000"/>
        </a:lnSpc>
        <a:spcBef>
          <a:spcPct val="0"/>
        </a:spcBef>
        <a:buNone/>
        <a:defRPr sz="26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oakclass@hadlow.kent.sch.uk"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google.co.uk/url?sa=i&amp;rct=j&amp;q=pe&amp;source=images&amp;cd=&amp;cad=rja&amp;docid=odh7_0Hg1zVN8M&amp;tbnid=AsiYJS2WGBuuYM:&amp;ved=0CAUQjRw&amp;url=http://lcps.org/domain/9381&amp;ei=MoAkUsDlJMmx0QX8v4DgAQ&amp;psig=AFQjCNE8_DxTqLZvvFfZx-NJcUd2rCeqPg&amp;ust=1378210183936337"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1E7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196752"/>
            <a:ext cx="7772400" cy="1944216"/>
          </a:xfrm>
        </p:spPr>
        <p:txBody>
          <a:bodyPr/>
          <a:lstStyle/>
          <a:p>
            <a:pPr algn="ctr"/>
            <a:r>
              <a:rPr lang="en-GB" dirty="0">
                <a:latin typeface="Letter-join Plus 40" panose="02000505000000020003" pitchFamily="50" charset="0"/>
              </a:rPr>
              <a:t>OAK Class</a:t>
            </a:r>
            <a:br>
              <a:rPr lang="en-GB" dirty="0">
                <a:latin typeface="Letter-join Plus 40" panose="02000505000000020003" pitchFamily="50" charset="0"/>
              </a:rPr>
            </a:br>
            <a:br>
              <a:rPr lang="en-GB" cap="none" dirty="0">
                <a:latin typeface="Letter-join Plus 40" panose="02000505000000020003" pitchFamily="50" charset="0"/>
              </a:rPr>
            </a:br>
            <a:r>
              <a:rPr lang="en-GB" cap="none" dirty="0">
                <a:latin typeface="Letter-join Basic 40" panose="02000505000000020003" pitchFamily="50" charset="0"/>
                <a:cs typeface="Times New Roman" panose="02020603050405020304" pitchFamily="18" charset="0"/>
              </a:rPr>
              <a:t>Meet the Teacher</a:t>
            </a:r>
            <a:endParaRPr lang="en-GB" dirty="0">
              <a:latin typeface="Letter-join Basic 40" panose="02000505000000020003" pitchFamily="50" charset="0"/>
            </a:endParaRPr>
          </a:p>
        </p:txBody>
      </p:sp>
      <p:pic>
        <p:nvPicPr>
          <p:cNvPr id="1026" name="Picture 2" descr="Eight amazing facts about oak trees | YHA">
            <a:extLst>
              <a:ext uri="{FF2B5EF4-FFF2-40B4-BE49-F238E27FC236}">
                <a16:creationId xmlns:a16="http://schemas.microsoft.com/office/drawing/2014/main" id="{3E97752B-EF08-DF2C-BECF-81B0BF2FAB9F}"/>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6452" b="92627" l="9538" r="89538">
                        <a14:foregroundMark x1="67385" y1="6912" x2="65846" y2="10599"/>
                        <a14:foregroundMark x1="65846" y1="9677" x2="65846" y2="9677"/>
                        <a14:foregroundMark x1="40923" y1="91244" x2="38462" y2="92627"/>
                      </a14:backgroundRemoval>
                    </a14:imgEffect>
                  </a14:imgLayer>
                </a14:imgProps>
              </a:ext>
              <a:ext uri="{28A0092B-C50C-407E-A947-70E740481C1C}">
                <a14:useLocalDpi xmlns:a14="http://schemas.microsoft.com/office/drawing/2010/main" val="0"/>
              </a:ext>
            </a:extLst>
          </a:blip>
          <a:srcRect/>
          <a:stretch>
            <a:fillRect/>
          </a:stretch>
        </p:blipFill>
        <p:spPr bwMode="auto">
          <a:xfrm>
            <a:off x="2506018" y="3720784"/>
            <a:ext cx="4127500" cy="2755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165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1E7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5536" y="346009"/>
            <a:ext cx="8229600" cy="990600"/>
          </a:xfrm>
        </p:spPr>
        <p:txBody>
          <a:bodyPr/>
          <a:lstStyle/>
          <a:p>
            <a:r>
              <a:rPr lang="en-GB" dirty="0">
                <a:latin typeface="Letter-join Plus 40" panose="02000505000000020003" pitchFamily="50" charset="0"/>
              </a:rPr>
              <a:t>Meet the Team</a:t>
            </a:r>
          </a:p>
        </p:txBody>
      </p:sp>
      <p:sp>
        <p:nvSpPr>
          <p:cNvPr id="3" name="Content Placeholder 2"/>
          <p:cNvSpPr>
            <a:spLocks noGrp="1"/>
          </p:cNvSpPr>
          <p:nvPr>
            <p:ph idx="1"/>
          </p:nvPr>
        </p:nvSpPr>
        <p:spPr>
          <a:xfrm>
            <a:off x="395536" y="1476834"/>
            <a:ext cx="8229600" cy="5027157"/>
          </a:xfrm>
        </p:spPr>
        <p:txBody>
          <a:bodyPr vert="horz" lIns="91440" tIns="45720" rIns="91440" bIns="45720" rtlCol="0" anchor="t">
            <a:normAutofit fontScale="92500" lnSpcReduction="10000"/>
          </a:bodyPr>
          <a:lstStyle/>
          <a:p>
            <a:pPr marL="0" indent="0">
              <a:buNone/>
            </a:pPr>
            <a:r>
              <a:rPr lang="en-GB" u="sng" dirty="0">
                <a:solidFill>
                  <a:srgbClr val="0070C0"/>
                </a:solidFill>
                <a:latin typeface="Letter-join Plus 40" panose="02000505000000020003" pitchFamily="50" charset="0"/>
              </a:rPr>
              <a:t>Class Teacher</a:t>
            </a:r>
          </a:p>
          <a:p>
            <a:pPr marL="0" indent="0">
              <a:buNone/>
            </a:pPr>
            <a:r>
              <a:rPr lang="en-GB" dirty="0">
                <a:latin typeface="Letter-join Plus 40" panose="02000505000000020003" pitchFamily="50" charset="0"/>
              </a:rPr>
              <a:t>Miss Kettle</a:t>
            </a:r>
          </a:p>
          <a:p>
            <a:pPr marL="0" indent="0">
              <a:buNone/>
            </a:pPr>
            <a:endParaRPr lang="en-GB" dirty="0">
              <a:latin typeface="Letter-join Plus 40" panose="02000505000000020003" pitchFamily="50" charset="0"/>
            </a:endParaRPr>
          </a:p>
          <a:p>
            <a:pPr marL="0" indent="0">
              <a:buNone/>
            </a:pPr>
            <a:r>
              <a:rPr lang="en-GB" u="sng" dirty="0">
                <a:solidFill>
                  <a:srgbClr val="0070C0"/>
                </a:solidFill>
                <a:latin typeface="Letter-join Plus 40" panose="02000505000000020003" pitchFamily="50" charset="0"/>
              </a:rPr>
              <a:t>Class Teaching Assistant</a:t>
            </a:r>
          </a:p>
          <a:p>
            <a:pPr marL="0" indent="0">
              <a:buNone/>
            </a:pPr>
            <a:r>
              <a:rPr lang="en-GB" dirty="0">
                <a:latin typeface="Letter-join Plus 40" panose="02000505000000020003" pitchFamily="50" charset="0"/>
              </a:rPr>
              <a:t>Mrs Wickenden-Stone</a:t>
            </a:r>
          </a:p>
          <a:p>
            <a:pPr marL="0" indent="0">
              <a:buNone/>
            </a:pPr>
            <a:endParaRPr lang="en-GB" u="sng" dirty="0">
              <a:latin typeface="Letter-join Plus 40" panose="02000505000000020003" pitchFamily="50" charset="0"/>
            </a:endParaRPr>
          </a:p>
          <a:p>
            <a:pPr marL="0" indent="0">
              <a:buNone/>
            </a:pPr>
            <a:r>
              <a:rPr lang="en-GB" u="sng" dirty="0">
                <a:solidFill>
                  <a:srgbClr val="0070C0"/>
                </a:solidFill>
                <a:latin typeface="Letter-join Plus 40" panose="02000505000000020003" pitchFamily="50" charset="0"/>
              </a:rPr>
              <a:t>Cover Teacher </a:t>
            </a:r>
            <a:r>
              <a:rPr lang="en-GB" u="sng" dirty="0" err="1">
                <a:solidFill>
                  <a:srgbClr val="0070C0"/>
                </a:solidFill>
                <a:latin typeface="Letter-join Plus 40" panose="02000505000000020003" pitchFamily="50" charset="0"/>
              </a:rPr>
              <a:t>Assitant</a:t>
            </a:r>
            <a:r>
              <a:rPr lang="en-GB" u="sng" dirty="0">
                <a:solidFill>
                  <a:srgbClr val="0070C0"/>
                </a:solidFill>
                <a:latin typeface="Letter-join Plus 40" panose="02000505000000020003" pitchFamily="50" charset="0"/>
              </a:rPr>
              <a:t> </a:t>
            </a:r>
          </a:p>
          <a:p>
            <a:pPr marL="0" indent="0">
              <a:buNone/>
            </a:pPr>
            <a:r>
              <a:rPr lang="en-GB" dirty="0">
                <a:latin typeface="Letter-join Plus 40" panose="02000505000000020003" pitchFamily="50" charset="0"/>
              </a:rPr>
              <a:t>Mrs </a:t>
            </a:r>
            <a:r>
              <a:rPr lang="en-GB" dirty="0" err="1">
                <a:latin typeface="Letter-join Plus 40" panose="02000505000000020003" pitchFamily="50" charset="0"/>
              </a:rPr>
              <a:t>Chimmalagi</a:t>
            </a:r>
            <a:r>
              <a:rPr lang="en-GB" dirty="0">
                <a:latin typeface="Letter-join Plus 40" panose="02000505000000020003" pitchFamily="50" charset="0"/>
              </a:rPr>
              <a:t> (Tuesdays)</a:t>
            </a:r>
          </a:p>
          <a:p>
            <a:pPr marL="0" indent="0">
              <a:buNone/>
            </a:pPr>
            <a:endParaRPr lang="en-GB" dirty="0">
              <a:latin typeface="Letter-join Plus 40" panose="02000505000000020003" pitchFamily="50" charset="0"/>
            </a:endParaRPr>
          </a:p>
          <a:p>
            <a:pPr marL="0" indent="0">
              <a:buNone/>
            </a:pPr>
            <a:endParaRPr lang="en-GB" dirty="0">
              <a:latin typeface="Letter-join Plus 40" panose="02000505000000020003" pitchFamily="50" charset="0"/>
            </a:endParaRPr>
          </a:p>
          <a:p>
            <a:pPr marL="0" indent="0">
              <a:buNone/>
            </a:pPr>
            <a:r>
              <a:rPr lang="en-GB" dirty="0">
                <a:latin typeface="Letter-join Plus 40" panose="02000505000000020003" pitchFamily="50" charset="0"/>
                <a:hlinkClick r:id="rId3"/>
              </a:rPr>
              <a:t>oakclass@hadlow.kent.sch.uk</a:t>
            </a:r>
            <a:r>
              <a:rPr lang="en-GB" dirty="0">
                <a:latin typeface="Letter-join Plus 40" panose="02000505000000020003" pitchFamily="50" charset="0"/>
              </a:rPr>
              <a:t> </a:t>
            </a:r>
            <a:endParaRPr lang="en-GB" dirty="0">
              <a:latin typeface="Letter-join Plus 40" panose="02000505000000020003" pitchFamily="50" charset="0"/>
              <a:cs typeface="Arial"/>
            </a:endParaRPr>
          </a:p>
          <a:p>
            <a:pPr marL="0" indent="0">
              <a:buNone/>
            </a:pPr>
            <a:r>
              <a:rPr lang="en-GB" dirty="0">
                <a:latin typeface="Letter-join Plus 40" panose="02000505000000020003" pitchFamily="50" charset="0"/>
                <a:cs typeface="Arial"/>
              </a:rPr>
              <a:t>Miss Kettle (or another member of the team) will be available on the door every morning and afternoon if you need to discuss anything. You can also email or call the school office – emails are monitored between 08:00-16:30. </a:t>
            </a:r>
          </a:p>
          <a:p>
            <a:endParaRPr lang="en-GB" dirty="0">
              <a:latin typeface="Letter-join Plus 40" panose="02000505000000020003" pitchFamily="50" charset="0"/>
            </a:endParaRPr>
          </a:p>
          <a:p>
            <a:endParaRPr lang="en-GB" dirty="0">
              <a:latin typeface="Letter-join Plus 40" panose="02000505000000020003" pitchFamily="50" charset="0"/>
            </a:endParaRPr>
          </a:p>
          <a:p>
            <a:endParaRPr lang="en-GB" dirty="0">
              <a:latin typeface="Letter-join Plus 40" panose="02000505000000020003" pitchFamily="50" charset="0"/>
              <a:cs typeface="Arial"/>
            </a:endParaRPr>
          </a:p>
        </p:txBody>
      </p:sp>
      <p:pic>
        <p:nvPicPr>
          <p:cNvPr id="2050" name="Picture 2" descr="See the source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68144" y="2492896"/>
            <a:ext cx="2420268" cy="2359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71368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1E7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923928" y="1052736"/>
            <a:ext cx="4968552" cy="4968552"/>
          </a:xfrm>
          <a:solidFill>
            <a:schemeClr val="bg1"/>
          </a:solidFill>
        </p:spPr>
        <p:txBody>
          <a:bodyPr>
            <a:normAutofit fontScale="92500" lnSpcReduction="20000"/>
          </a:bodyPr>
          <a:lstStyle/>
          <a:p>
            <a:r>
              <a:rPr lang="en-GB" sz="2000" b="1" dirty="0">
                <a:latin typeface="Letter-join Plus 40" panose="02000505000000020003" pitchFamily="50" charset="0"/>
                <a:cs typeface="Times New Roman" panose="02020603050405020304" pitchFamily="18" charset="0"/>
              </a:rPr>
              <a:t>8.45-9.00</a:t>
            </a:r>
            <a:r>
              <a:rPr lang="en-GB" sz="2000" dirty="0">
                <a:latin typeface="Letter-join Plus 40" panose="02000505000000020003" pitchFamily="50" charset="0"/>
                <a:cs typeface="Times New Roman" panose="02020603050405020304" pitchFamily="18" charset="0"/>
              </a:rPr>
              <a:t>- Registration/ EMA</a:t>
            </a:r>
          </a:p>
          <a:p>
            <a:r>
              <a:rPr lang="en-GB" sz="2000" b="1" dirty="0">
                <a:latin typeface="Letter-join Plus 40" panose="02000505000000020003" pitchFamily="50" charset="0"/>
                <a:cs typeface="Times New Roman" panose="02020603050405020304" pitchFamily="18" charset="0"/>
              </a:rPr>
              <a:t>9.00-9.30</a:t>
            </a:r>
            <a:r>
              <a:rPr lang="en-GB" sz="2000" dirty="0">
                <a:latin typeface="Letter-join Plus 40" panose="02000505000000020003" pitchFamily="50" charset="0"/>
                <a:cs typeface="Times New Roman" panose="02020603050405020304" pitchFamily="18" charset="0"/>
              </a:rPr>
              <a:t>- PSHE</a:t>
            </a:r>
          </a:p>
          <a:p>
            <a:r>
              <a:rPr lang="en-GB" sz="2000" b="1" dirty="0">
                <a:latin typeface="Letter-join Plus 40" panose="02000505000000020003" pitchFamily="50" charset="0"/>
                <a:cs typeface="Times New Roman" panose="02020603050405020304" pitchFamily="18" charset="0"/>
              </a:rPr>
              <a:t>9.30-9.45 – </a:t>
            </a:r>
            <a:r>
              <a:rPr lang="en-GB" sz="2000" dirty="0">
                <a:latin typeface="Letter-join Plus 40" panose="02000505000000020003" pitchFamily="50" charset="0"/>
                <a:cs typeface="Times New Roman" panose="02020603050405020304" pitchFamily="18" charset="0"/>
              </a:rPr>
              <a:t>Daily Mile</a:t>
            </a:r>
            <a:endParaRPr lang="en-GB" sz="2000" b="1" dirty="0">
              <a:latin typeface="Letter-join Plus 40" panose="02000505000000020003" pitchFamily="50" charset="0"/>
              <a:cs typeface="Times New Roman" panose="02020603050405020304" pitchFamily="18" charset="0"/>
            </a:endParaRPr>
          </a:p>
          <a:p>
            <a:r>
              <a:rPr lang="en-GB" sz="2000" b="1" dirty="0">
                <a:latin typeface="Letter-join Plus 40" panose="02000505000000020003" pitchFamily="50" charset="0"/>
                <a:cs typeface="Times New Roman" panose="02020603050405020304" pitchFamily="18" charset="0"/>
              </a:rPr>
              <a:t>9.30-10.30 </a:t>
            </a:r>
            <a:r>
              <a:rPr lang="en-GB" sz="2000" dirty="0">
                <a:latin typeface="Letter-join Plus 40" panose="02000505000000020003" pitchFamily="50" charset="0"/>
                <a:cs typeface="Times New Roman" panose="02020603050405020304" pitchFamily="18" charset="0"/>
              </a:rPr>
              <a:t>– English</a:t>
            </a:r>
          </a:p>
          <a:p>
            <a:r>
              <a:rPr lang="en-GB" sz="2000" b="1" dirty="0">
                <a:latin typeface="Letter-join Plus 40" panose="02000505000000020003" pitchFamily="50" charset="0"/>
                <a:cs typeface="Times New Roman" panose="02020603050405020304" pitchFamily="18" charset="0"/>
              </a:rPr>
              <a:t>10.30-10.45</a:t>
            </a:r>
            <a:r>
              <a:rPr lang="en-GB" sz="2000" dirty="0">
                <a:latin typeface="Letter-join Plus 40" panose="02000505000000020003" pitchFamily="50" charset="0"/>
                <a:cs typeface="Times New Roman" panose="02020603050405020304" pitchFamily="18" charset="0"/>
              </a:rPr>
              <a:t>- Break Time</a:t>
            </a:r>
          </a:p>
          <a:p>
            <a:r>
              <a:rPr lang="en-GB" sz="2000" b="1" dirty="0">
                <a:latin typeface="Letter-join Plus 40" panose="02000505000000020003" pitchFamily="50" charset="0"/>
                <a:cs typeface="Times New Roman" panose="02020603050405020304" pitchFamily="18" charset="0"/>
              </a:rPr>
              <a:t>10.45-11.15</a:t>
            </a:r>
            <a:r>
              <a:rPr lang="en-GB" sz="2000" dirty="0">
                <a:latin typeface="Letter-join Plus 40" panose="02000505000000020003" pitchFamily="50" charset="0"/>
                <a:cs typeface="Times New Roman" panose="02020603050405020304" pitchFamily="18" charset="0"/>
              </a:rPr>
              <a:t>- Guided Reading</a:t>
            </a:r>
          </a:p>
          <a:p>
            <a:r>
              <a:rPr lang="en-GB" sz="2000" b="1" dirty="0">
                <a:latin typeface="Letter-join Plus 40" panose="02000505000000020003" pitchFamily="50" charset="0"/>
                <a:cs typeface="Times New Roman" panose="02020603050405020304" pitchFamily="18" charset="0"/>
              </a:rPr>
              <a:t>11.15-12.05</a:t>
            </a:r>
            <a:r>
              <a:rPr lang="en-GB" sz="2000" dirty="0">
                <a:latin typeface="Letter-join Plus 40" panose="02000505000000020003" pitchFamily="50" charset="0"/>
                <a:cs typeface="Times New Roman" panose="02020603050405020304" pitchFamily="18" charset="0"/>
              </a:rPr>
              <a:t>- Maths</a:t>
            </a:r>
          </a:p>
          <a:p>
            <a:r>
              <a:rPr lang="en-GB" sz="2000" b="1" dirty="0">
                <a:latin typeface="Letter-join Plus 40" panose="02000505000000020003" pitchFamily="50" charset="0"/>
                <a:cs typeface="Times New Roman" panose="02020603050405020304" pitchFamily="18" charset="0"/>
              </a:rPr>
              <a:t>12.15-1.10</a:t>
            </a:r>
            <a:r>
              <a:rPr lang="en-GB" sz="2000" dirty="0">
                <a:latin typeface="Letter-join Plus 40" panose="02000505000000020003" pitchFamily="50" charset="0"/>
                <a:cs typeface="Times New Roman" panose="02020603050405020304" pitchFamily="18" charset="0"/>
              </a:rPr>
              <a:t>- Lunch Time </a:t>
            </a:r>
          </a:p>
          <a:p>
            <a:r>
              <a:rPr lang="en-GB" sz="2000" b="1" dirty="0">
                <a:latin typeface="Letter-join Plus 40" panose="02000505000000020003" pitchFamily="50" charset="0"/>
                <a:cs typeface="Times New Roman" panose="02020603050405020304" pitchFamily="18" charset="0"/>
              </a:rPr>
              <a:t>1.10-1.25</a:t>
            </a:r>
            <a:r>
              <a:rPr lang="en-GB" sz="2000" dirty="0">
                <a:latin typeface="Letter-join Plus 40" panose="02000505000000020003" pitchFamily="50" charset="0"/>
                <a:cs typeface="Times New Roman" panose="02020603050405020304" pitchFamily="18" charset="0"/>
              </a:rPr>
              <a:t>- Peer Massage</a:t>
            </a:r>
          </a:p>
          <a:p>
            <a:r>
              <a:rPr lang="en-GB" sz="2000" b="1" dirty="0">
                <a:latin typeface="Letter-join Plus 40" panose="02000505000000020003" pitchFamily="50" charset="0"/>
                <a:cs typeface="Times New Roman" panose="02020603050405020304" pitchFamily="18" charset="0"/>
              </a:rPr>
              <a:t>1.25-1.45</a:t>
            </a:r>
            <a:r>
              <a:rPr lang="en-GB" sz="2000" dirty="0">
                <a:latin typeface="Letter-join Plus 40" panose="02000505000000020003" pitchFamily="50" charset="0"/>
                <a:cs typeface="Times New Roman" panose="02020603050405020304" pitchFamily="18" charset="0"/>
              </a:rPr>
              <a:t>- Jungle Spelling</a:t>
            </a:r>
          </a:p>
          <a:p>
            <a:r>
              <a:rPr lang="en-GB" sz="2000" b="1" dirty="0">
                <a:latin typeface="Letter-join Plus 40" panose="02000505000000020003" pitchFamily="50" charset="0"/>
                <a:cs typeface="Times New Roman" panose="02020603050405020304" pitchFamily="18" charset="0"/>
              </a:rPr>
              <a:t>1.45-2.00- S</a:t>
            </a:r>
            <a:r>
              <a:rPr lang="en-GB" sz="2000" dirty="0">
                <a:latin typeface="Letter-join Plus 40" panose="02000505000000020003" pitchFamily="50" charset="0"/>
                <a:cs typeface="Times New Roman" panose="02020603050405020304" pitchFamily="18" charset="0"/>
              </a:rPr>
              <a:t>pellings</a:t>
            </a:r>
            <a:endParaRPr lang="en-GB" sz="2000" b="1" dirty="0">
              <a:latin typeface="Letter-join Plus 40" panose="02000505000000020003" pitchFamily="50" charset="0"/>
              <a:cs typeface="Times New Roman" panose="02020603050405020304" pitchFamily="18" charset="0"/>
            </a:endParaRPr>
          </a:p>
          <a:p>
            <a:r>
              <a:rPr lang="en-GB" sz="2000" dirty="0">
                <a:latin typeface="Letter-join Plus 40" panose="02000505000000020003" pitchFamily="50" charset="0"/>
                <a:cs typeface="Times New Roman" panose="02020603050405020304" pitchFamily="18" charset="0"/>
              </a:rPr>
              <a:t> </a:t>
            </a:r>
            <a:r>
              <a:rPr lang="en-GB" sz="2000" b="1" dirty="0">
                <a:latin typeface="Letter-join Plus 40" panose="02000505000000020003" pitchFamily="50" charset="0"/>
                <a:cs typeface="Times New Roman" panose="02020603050405020304" pitchFamily="18" charset="0"/>
              </a:rPr>
              <a:t>2.00-3.00</a:t>
            </a:r>
            <a:r>
              <a:rPr lang="en-GB" sz="2000" dirty="0">
                <a:latin typeface="Letter-join Plus 40" panose="02000505000000020003" pitchFamily="50" charset="0"/>
                <a:cs typeface="Times New Roman" panose="02020603050405020304" pitchFamily="18" charset="0"/>
              </a:rPr>
              <a:t>- Foundation Topic</a:t>
            </a:r>
          </a:p>
          <a:p>
            <a:r>
              <a:rPr lang="en-GB" sz="2000" b="1" dirty="0">
                <a:latin typeface="Letter-join Plus 40" panose="02000505000000020003" pitchFamily="50" charset="0"/>
                <a:cs typeface="Times New Roman" panose="02020603050405020304" pitchFamily="18" charset="0"/>
              </a:rPr>
              <a:t>3.00-3.20</a:t>
            </a:r>
            <a:r>
              <a:rPr lang="en-GB" sz="2000" dirty="0">
                <a:latin typeface="Letter-join Plus 40" panose="02000505000000020003" pitchFamily="50" charset="0"/>
                <a:cs typeface="Times New Roman" panose="02020603050405020304" pitchFamily="18" charset="0"/>
              </a:rPr>
              <a:t>- Story Time</a:t>
            </a:r>
          </a:p>
        </p:txBody>
      </p:sp>
      <p:sp>
        <p:nvSpPr>
          <p:cNvPr id="2" name="Oval 1">
            <a:extLst>
              <a:ext uri="{FF2B5EF4-FFF2-40B4-BE49-F238E27FC236}">
                <a16:creationId xmlns:a16="http://schemas.microsoft.com/office/drawing/2014/main" id="{A2FF5E02-88D0-DC8F-3E8E-077B322AFF85}"/>
              </a:ext>
            </a:extLst>
          </p:cNvPr>
          <p:cNvSpPr/>
          <p:nvPr/>
        </p:nvSpPr>
        <p:spPr>
          <a:xfrm>
            <a:off x="467544" y="2024844"/>
            <a:ext cx="2952328" cy="2808312"/>
          </a:xfrm>
          <a:prstGeom prst="ellipse">
            <a:avLst/>
          </a:prstGeom>
          <a:solidFill>
            <a:srgbClr val="A7C7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atin typeface="Letter-join Plus 40" panose="02000505000000020003" pitchFamily="50" charset="0"/>
              </a:rPr>
              <a:t>What a day looks like in Oak Class:</a:t>
            </a:r>
          </a:p>
        </p:txBody>
      </p:sp>
    </p:spTree>
    <p:extLst>
      <p:ext uri="{BB962C8B-B14F-4D97-AF65-F5344CB8AC3E}">
        <p14:creationId xmlns:p14="http://schemas.microsoft.com/office/powerpoint/2010/main" val="33217775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1E7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8841" y="116632"/>
            <a:ext cx="8229600" cy="1143000"/>
          </a:xfrm>
        </p:spPr>
        <p:txBody>
          <a:bodyPr>
            <a:normAutofit/>
          </a:bodyPr>
          <a:lstStyle/>
          <a:p>
            <a:r>
              <a:rPr lang="en-GB" sz="3200" u="sng" dirty="0">
                <a:latin typeface="Letter-join Plus 40" panose="02000505000000020003" pitchFamily="50" charset="0"/>
              </a:rPr>
              <a:t>Weekly Timetable</a:t>
            </a:r>
          </a:p>
        </p:txBody>
      </p:sp>
      <p:sp>
        <p:nvSpPr>
          <p:cNvPr id="4" name="TextBox 3">
            <a:extLst>
              <a:ext uri="{FF2B5EF4-FFF2-40B4-BE49-F238E27FC236}">
                <a16:creationId xmlns:a16="http://schemas.microsoft.com/office/drawing/2014/main" id="{80BC3440-36BC-C7AF-5F51-2E31F19577C3}"/>
              </a:ext>
            </a:extLst>
          </p:cNvPr>
          <p:cNvSpPr txBox="1"/>
          <p:nvPr/>
        </p:nvSpPr>
        <p:spPr>
          <a:xfrm>
            <a:off x="3563888" y="3717032"/>
            <a:ext cx="2880320" cy="369332"/>
          </a:xfrm>
          <a:prstGeom prst="rect">
            <a:avLst/>
          </a:prstGeom>
          <a:noFill/>
        </p:spPr>
        <p:txBody>
          <a:bodyPr wrap="square" rtlCol="0">
            <a:spAutoFit/>
          </a:bodyPr>
          <a:lstStyle/>
          <a:p>
            <a:r>
              <a:rPr lang="en-US" dirty="0"/>
              <a:t>Insert picture of timetable</a:t>
            </a:r>
          </a:p>
        </p:txBody>
      </p:sp>
      <p:pic>
        <p:nvPicPr>
          <p:cNvPr id="5" name="Picture 4">
            <a:extLst>
              <a:ext uri="{FF2B5EF4-FFF2-40B4-BE49-F238E27FC236}">
                <a16:creationId xmlns:a16="http://schemas.microsoft.com/office/drawing/2014/main" id="{DF3E5B67-E7D0-4018-8167-CB7BDC0B19E7}"/>
              </a:ext>
            </a:extLst>
          </p:cNvPr>
          <p:cNvPicPr>
            <a:picLocks noChangeAspect="1"/>
          </p:cNvPicPr>
          <p:nvPr/>
        </p:nvPicPr>
        <p:blipFill>
          <a:blip r:embed="rId2"/>
          <a:stretch>
            <a:fillRect/>
          </a:stretch>
        </p:blipFill>
        <p:spPr>
          <a:xfrm>
            <a:off x="0" y="1431032"/>
            <a:ext cx="9144000" cy="4572000"/>
          </a:xfrm>
          <a:prstGeom prst="rect">
            <a:avLst/>
          </a:prstGeom>
        </p:spPr>
      </p:pic>
    </p:spTree>
    <p:extLst>
      <p:ext uri="{BB962C8B-B14F-4D97-AF65-F5344CB8AC3E}">
        <p14:creationId xmlns:p14="http://schemas.microsoft.com/office/powerpoint/2010/main" val="663582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1E7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8841" y="116632"/>
            <a:ext cx="8229600" cy="1143000"/>
          </a:xfrm>
        </p:spPr>
        <p:txBody>
          <a:bodyPr>
            <a:normAutofit/>
          </a:bodyPr>
          <a:lstStyle/>
          <a:p>
            <a:r>
              <a:rPr lang="en-GB" sz="3200" u="sng" dirty="0">
                <a:latin typeface="Letter-join Plus 40" panose="02000505000000020003" pitchFamily="50" charset="0"/>
              </a:rPr>
              <a:t>Our Curriculum - Autumn Term </a:t>
            </a:r>
          </a:p>
        </p:txBody>
      </p:sp>
      <p:sp>
        <p:nvSpPr>
          <p:cNvPr id="3" name="Content Placeholder 2"/>
          <p:cNvSpPr>
            <a:spLocks noGrp="1"/>
          </p:cNvSpPr>
          <p:nvPr>
            <p:ph idx="1"/>
          </p:nvPr>
        </p:nvSpPr>
        <p:spPr>
          <a:xfrm>
            <a:off x="251520" y="1412776"/>
            <a:ext cx="6552728" cy="4968552"/>
          </a:xfrm>
        </p:spPr>
        <p:txBody>
          <a:bodyPr>
            <a:normAutofit/>
          </a:bodyPr>
          <a:lstStyle/>
          <a:p>
            <a:pPr>
              <a:lnSpc>
                <a:spcPct val="90000"/>
              </a:lnSpc>
              <a:buFontTx/>
              <a:buNone/>
            </a:pPr>
            <a:r>
              <a:rPr lang="en-GB" sz="2000" u="sng" dirty="0">
                <a:latin typeface="Letter-join Plus 40" panose="02000505000000020003" pitchFamily="50" charset="0"/>
              </a:rPr>
              <a:t>Term 1: The Power of Pictures</a:t>
            </a:r>
          </a:p>
          <a:p>
            <a:pPr>
              <a:lnSpc>
                <a:spcPct val="90000"/>
              </a:lnSpc>
              <a:buFontTx/>
              <a:buNone/>
            </a:pPr>
            <a:r>
              <a:rPr lang="en-GB" sz="2000" dirty="0">
                <a:latin typeface="Letter-join Plus 40" panose="02000505000000020003" pitchFamily="50" charset="0"/>
              </a:rPr>
              <a:t>Year 3: Our World, Our Home</a:t>
            </a:r>
            <a:endParaRPr lang="en-GB" sz="2000" dirty="0">
              <a:solidFill>
                <a:srgbClr val="002060"/>
              </a:solidFill>
              <a:latin typeface="Letter-join Plus 40" panose="02000505000000020003" pitchFamily="50" charset="0"/>
            </a:endParaRPr>
          </a:p>
          <a:p>
            <a:pPr>
              <a:lnSpc>
                <a:spcPct val="90000"/>
              </a:lnSpc>
              <a:buFontTx/>
              <a:buChar char="-"/>
            </a:pPr>
            <a:r>
              <a:rPr lang="en-GB" sz="2000" dirty="0">
                <a:solidFill>
                  <a:srgbClr val="002060"/>
                </a:solidFill>
                <a:latin typeface="Letter-join Plus 40" panose="02000505000000020003" pitchFamily="50" charset="0"/>
              </a:rPr>
              <a:t>UK &amp; Tunbridge Wells</a:t>
            </a:r>
          </a:p>
          <a:p>
            <a:pPr>
              <a:lnSpc>
                <a:spcPct val="90000"/>
              </a:lnSpc>
              <a:buFontTx/>
              <a:buChar char="-"/>
            </a:pPr>
            <a:r>
              <a:rPr lang="en-GB" sz="2000" dirty="0">
                <a:solidFill>
                  <a:srgbClr val="002060"/>
                </a:solidFill>
                <a:latin typeface="Letter-join Plus 40" panose="02000505000000020003" pitchFamily="50" charset="0"/>
              </a:rPr>
              <a:t>Place Value, Addition &amp; Subtraction</a:t>
            </a:r>
          </a:p>
          <a:p>
            <a:pPr>
              <a:lnSpc>
                <a:spcPct val="90000"/>
              </a:lnSpc>
              <a:buFontTx/>
              <a:buChar char="-"/>
            </a:pPr>
            <a:r>
              <a:rPr lang="en-GB" sz="2000" dirty="0">
                <a:solidFill>
                  <a:srgbClr val="002060"/>
                </a:solidFill>
                <a:latin typeface="Letter-join Plus 40" panose="02000505000000020003" pitchFamily="50" charset="0"/>
              </a:rPr>
              <a:t>Picture Books – Imagination </a:t>
            </a:r>
          </a:p>
          <a:p>
            <a:pPr>
              <a:lnSpc>
                <a:spcPct val="90000"/>
              </a:lnSpc>
              <a:buFontTx/>
              <a:buChar char="-"/>
            </a:pPr>
            <a:r>
              <a:rPr lang="en-GB" sz="2000" dirty="0">
                <a:solidFill>
                  <a:srgbClr val="002060"/>
                </a:solidFill>
                <a:latin typeface="Letter-join Plus 40" panose="02000505000000020003" pitchFamily="50" charset="0"/>
              </a:rPr>
              <a:t>Animals and Nutrition</a:t>
            </a:r>
          </a:p>
        </p:txBody>
      </p:sp>
      <p:sp>
        <p:nvSpPr>
          <p:cNvPr id="5" name="Content Placeholder 2"/>
          <p:cNvSpPr txBox="1">
            <a:spLocks/>
          </p:cNvSpPr>
          <p:nvPr/>
        </p:nvSpPr>
        <p:spPr>
          <a:xfrm>
            <a:off x="323528" y="4118346"/>
            <a:ext cx="6480720" cy="4525963"/>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90000"/>
              </a:lnSpc>
              <a:buFontTx/>
              <a:buNone/>
            </a:pPr>
            <a:r>
              <a:rPr lang="en-GB" sz="2000" u="sng" dirty="0">
                <a:latin typeface="Letter-join Plus 40" panose="02000505000000020003" pitchFamily="50" charset="0"/>
              </a:rPr>
              <a:t>Term 2: British Classics</a:t>
            </a:r>
            <a:endParaRPr lang="en-GB" sz="2000" u="sng" dirty="0">
              <a:solidFill>
                <a:schemeClr val="tx2"/>
              </a:solidFill>
              <a:latin typeface="Letter-join Plus 40" panose="02000505000000020003" pitchFamily="50" charset="0"/>
            </a:endParaRPr>
          </a:p>
          <a:p>
            <a:pPr>
              <a:lnSpc>
                <a:spcPct val="90000"/>
              </a:lnSpc>
              <a:buFontTx/>
              <a:buNone/>
            </a:pPr>
            <a:r>
              <a:rPr lang="en-GB" sz="2000" dirty="0">
                <a:latin typeface="Letter-join Plus 40" panose="02000505000000020003" pitchFamily="50" charset="0"/>
              </a:rPr>
              <a:t>Year 3: Pivotal Periods</a:t>
            </a:r>
            <a:endParaRPr lang="en-GB" sz="2000" u="sng" dirty="0">
              <a:solidFill>
                <a:srgbClr val="002060"/>
              </a:solidFill>
              <a:latin typeface="Letter-join Plus 40" panose="02000505000000020003" pitchFamily="50" charset="0"/>
            </a:endParaRPr>
          </a:p>
          <a:p>
            <a:pPr>
              <a:buFontTx/>
              <a:buChar char="-"/>
            </a:pPr>
            <a:r>
              <a:rPr lang="en-GB" sz="2000" dirty="0">
                <a:solidFill>
                  <a:srgbClr val="002060"/>
                </a:solidFill>
                <a:latin typeface="Letter-join Plus 40" panose="02000505000000020003" pitchFamily="50" charset="0"/>
              </a:rPr>
              <a:t>British Classics: Iron Man, A Christmas Carol and Shakespeare</a:t>
            </a:r>
          </a:p>
          <a:p>
            <a:pPr>
              <a:buFontTx/>
              <a:buChar char="-"/>
            </a:pPr>
            <a:r>
              <a:rPr lang="en-GB" sz="2000" dirty="0">
                <a:solidFill>
                  <a:srgbClr val="002060"/>
                </a:solidFill>
                <a:latin typeface="Letter-join Plus 40" panose="02000505000000020003" pitchFamily="50" charset="0"/>
              </a:rPr>
              <a:t>Multiplication &amp; Division</a:t>
            </a:r>
          </a:p>
          <a:p>
            <a:pPr>
              <a:buFontTx/>
              <a:buChar char="-"/>
            </a:pPr>
            <a:r>
              <a:rPr lang="en-GB" sz="2000" dirty="0">
                <a:solidFill>
                  <a:srgbClr val="002060"/>
                </a:solidFill>
                <a:latin typeface="Letter-join Plus 40" panose="02000505000000020003" pitchFamily="50" charset="0"/>
              </a:rPr>
              <a:t>The Stone Age</a:t>
            </a:r>
          </a:p>
          <a:p>
            <a:pPr>
              <a:buFontTx/>
              <a:buChar char="-"/>
            </a:pPr>
            <a:r>
              <a:rPr lang="en-GB" sz="2000" dirty="0">
                <a:solidFill>
                  <a:srgbClr val="002060"/>
                </a:solidFill>
                <a:latin typeface="Letter-join Plus 40" panose="02000505000000020003" pitchFamily="50" charset="0"/>
              </a:rPr>
              <a:t>Magnetism and Forces</a:t>
            </a:r>
          </a:p>
          <a:p>
            <a:pPr>
              <a:buFontTx/>
              <a:buChar char="-"/>
            </a:pPr>
            <a:endParaRPr lang="en-GB" sz="2000" dirty="0">
              <a:solidFill>
                <a:srgbClr val="002060"/>
              </a:solidFill>
              <a:latin typeface="Letter-join Plus 40" panose="02000505000000020003" pitchFamily="50" charset="0"/>
            </a:endParaRPr>
          </a:p>
          <a:p>
            <a:pPr marL="0" indent="0">
              <a:buNone/>
            </a:pPr>
            <a:endParaRPr lang="en-GB" sz="2000" dirty="0">
              <a:solidFill>
                <a:srgbClr val="002060"/>
              </a:solidFill>
              <a:latin typeface="Letter-join Plus 40" panose="02000505000000020003" pitchFamily="50" charset="0"/>
            </a:endParaRPr>
          </a:p>
        </p:txBody>
      </p:sp>
      <p:pic>
        <p:nvPicPr>
          <p:cNvPr id="2050" name="Picture 2" descr="A guide to Tunbridge Wells - Bramley &amp; Teal">
            <a:extLst>
              <a:ext uri="{FF2B5EF4-FFF2-40B4-BE49-F238E27FC236}">
                <a16:creationId xmlns:a16="http://schemas.microsoft.com/office/drawing/2014/main" id="{479008FF-90F0-4BAA-87BB-0EE5186C99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732" y="1429778"/>
            <a:ext cx="2303748" cy="153583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ree Maps of the United Kingdom | Mapswire">
            <a:extLst>
              <a:ext uri="{FF2B5EF4-FFF2-40B4-BE49-F238E27FC236}">
                <a16:creationId xmlns:a16="http://schemas.microsoft.com/office/drawing/2014/main" id="{2FD07A8E-7293-3677-E6B8-54E7D0C931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6437" y="1689357"/>
            <a:ext cx="1692153" cy="2892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66263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1E7FF"/>
        </a:solidFill>
        <a:effectLst/>
      </p:bgPr>
    </p:bg>
    <p:spTree>
      <p:nvGrpSpPr>
        <p:cNvPr id="1" name=""/>
        <p:cNvGrpSpPr/>
        <p:nvPr/>
      </p:nvGrpSpPr>
      <p:grpSpPr>
        <a:xfrm>
          <a:off x="0" y="0"/>
          <a:ext cx="0" cy="0"/>
          <a:chOff x="0" y="0"/>
          <a:chExt cx="0" cy="0"/>
        </a:xfrm>
      </p:grpSpPr>
      <p:sp>
        <p:nvSpPr>
          <p:cNvPr id="3" name="Rectangle 2"/>
          <p:cNvSpPr/>
          <p:nvPr/>
        </p:nvSpPr>
        <p:spPr>
          <a:xfrm>
            <a:off x="517719" y="1256467"/>
            <a:ext cx="8305289" cy="4678204"/>
          </a:xfrm>
          <a:prstGeom prst="rect">
            <a:avLst/>
          </a:prstGeom>
          <a:solidFill>
            <a:srgbClr val="C1E7FF"/>
          </a:solidFill>
        </p:spPr>
        <p:txBody>
          <a:bodyPr wrap="square" lIns="91440" tIns="45720" rIns="91440" bIns="45720" anchor="t">
            <a:spAutoFit/>
          </a:bodyPr>
          <a:lstStyle/>
          <a:p>
            <a:endParaRPr lang="en-GB" dirty="0">
              <a:latin typeface="Letter-join Plus 40" panose="02000505000000020003" pitchFamily="50" charset="0"/>
            </a:endParaRPr>
          </a:p>
          <a:p>
            <a:r>
              <a:rPr lang="en-GB" sz="2000" dirty="0">
                <a:latin typeface="Letter-join Plus 40" panose="02000505000000020003" pitchFamily="50" charset="0"/>
              </a:rPr>
              <a:t>This year we are again very lucky to have funding towards our PE curriculum. A specialist coach will join each class once a week to teach certain skills. This will be in addition to another PE session each week led by Miss Kettle.</a:t>
            </a:r>
          </a:p>
          <a:p>
            <a:endParaRPr lang="en-GB" sz="2000" dirty="0">
              <a:latin typeface="Letter-join Plus 40" panose="02000505000000020003" pitchFamily="50" charset="0"/>
            </a:endParaRPr>
          </a:p>
          <a:p>
            <a:r>
              <a:rPr lang="en-GB" sz="2000" u="sng" dirty="0">
                <a:latin typeface="Letter-join Plus 40" panose="02000505000000020003" pitchFamily="50" charset="0"/>
              </a:rPr>
              <a:t>PE Days</a:t>
            </a:r>
          </a:p>
          <a:p>
            <a:endParaRPr lang="en-GB" sz="2000" dirty="0">
              <a:latin typeface="Letter-join Plus 40" panose="02000505000000020003" pitchFamily="50" charset="0"/>
            </a:endParaRPr>
          </a:p>
          <a:p>
            <a:r>
              <a:rPr lang="en-GB" sz="2000" b="1" dirty="0">
                <a:latin typeface="Letter-join Plus 40" panose="02000505000000020003" pitchFamily="50" charset="0"/>
              </a:rPr>
              <a:t>Tuesday AM (Miss Kettle)</a:t>
            </a:r>
          </a:p>
          <a:p>
            <a:r>
              <a:rPr lang="en-GB" sz="2000" b="1" dirty="0">
                <a:latin typeface="Letter-join Plus 40" panose="02000505000000020003" pitchFamily="50" charset="0"/>
              </a:rPr>
              <a:t>Friday PM (Pure Sports)</a:t>
            </a:r>
          </a:p>
          <a:p>
            <a:endParaRPr lang="en-GB" sz="2000" b="1" dirty="0">
              <a:latin typeface="Letter-join Plus 40" panose="02000505000000020003" pitchFamily="50" charset="0"/>
            </a:endParaRPr>
          </a:p>
          <a:p>
            <a:endParaRPr lang="en-GB" sz="2000" b="1" dirty="0">
              <a:latin typeface="Letter-join Plus 40" panose="02000505000000020003" pitchFamily="50" charset="0"/>
            </a:endParaRPr>
          </a:p>
          <a:p>
            <a:pPr marL="342900" indent="-342900">
              <a:buFontTx/>
              <a:buChar char="-"/>
            </a:pPr>
            <a:r>
              <a:rPr lang="en-GB" sz="2000" dirty="0">
                <a:latin typeface="Letter-join Plus 40" panose="02000505000000020003" pitchFamily="50" charset="0"/>
              </a:rPr>
              <a:t>All jewellery MUST be removed</a:t>
            </a:r>
          </a:p>
          <a:p>
            <a:pPr marL="342900" indent="-342900">
              <a:buFontTx/>
              <a:buChar char="-"/>
            </a:pPr>
            <a:r>
              <a:rPr lang="en-GB" sz="2000" dirty="0">
                <a:latin typeface="Letter-join Plus 40" panose="02000505000000020003" pitchFamily="50" charset="0"/>
              </a:rPr>
              <a:t>All children </a:t>
            </a:r>
            <a:r>
              <a:rPr lang="en-GB" sz="2000" b="1" dirty="0">
                <a:latin typeface="Letter-join Plus 40" panose="02000505000000020003" pitchFamily="50" charset="0"/>
              </a:rPr>
              <a:t>MUST </a:t>
            </a:r>
            <a:r>
              <a:rPr lang="en-GB" sz="2000" dirty="0">
                <a:latin typeface="Letter-join Plus 40" panose="02000505000000020003" pitchFamily="50" charset="0"/>
              </a:rPr>
              <a:t>participate in PE- it is a curriculum requirement </a:t>
            </a:r>
          </a:p>
          <a:p>
            <a:pPr marL="342900" indent="-342900">
              <a:buFontTx/>
              <a:buChar char="-"/>
            </a:pPr>
            <a:r>
              <a:rPr lang="en-GB" sz="2000" dirty="0">
                <a:latin typeface="Letter-join Plus 40" panose="02000505000000020003" pitchFamily="50" charset="0"/>
              </a:rPr>
              <a:t>All PE kit </a:t>
            </a:r>
            <a:r>
              <a:rPr lang="en-GB" sz="2000" b="1" dirty="0">
                <a:latin typeface="Letter-join Plus 40" panose="02000505000000020003" pitchFamily="50" charset="0"/>
              </a:rPr>
              <a:t>MUST </a:t>
            </a:r>
            <a:r>
              <a:rPr lang="en-GB" sz="2000" dirty="0">
                <a:latin typeface="Letter-join Plus 40" panose="02000505000000020003" pitchFamily="50" charset="0"/>
              </a:rPr>
              <a:t>be named</a:t>
            </a:r>
          </a:p>
          <a:p>
            <a:pPr marL="342900" indent="-342900">
              <a:buFontTx/>
              <a:buChar char="-"/>
            </a:pPr>
            <a:r>
              <a:rPr lang="en-GB" sz="2000" dirty="0">
                <a:latin typeface="Letter-join Plus 40" panose="02000505000000020003" pitchFamily="50" charset="0"/>
              </a:rPr>
              <a:t>Records will be kept when children do not have appropriate kit in school</a:t>
            </a:r>
          </a:p>
        </p:txBody>
      </p:sp>
      <p:pic>
        <p:nvPicPr>
          <p:cNvPr id="12290" name="Picture 2" descr="http://lcps.org/cms/lib4/VA01000195/Centricity/Domain/9381/PE.gif">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48264" y="3212976"/>
            <a:ext cx="1447869" cy="100811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859CB68-4D55-E4DE-A754-7D07828B73B6}"/>
              </a:ext>
            </a:extLst>
          </p:cNvPr>
          <p:cNvSpPr txBox="1"/>
          <p:nvPr/>
        </p:nvSpPr>
        <p:spPr>
          <a:xfrm>
            <a:off x="1907704" y="116632"/>
            <a:ext cx="5472608" cy="1323439"/>
          </a:xfrm>
          <a:prstGeom prst="rect">
            <a:avLst/>
          </a:prstGeom>
          <a:solidFill>
            <a:schemeClr val="bg1"/>
          </a:solidFill>
          <a:ln w="28575">
            <a:solidFill>
              <a:schemeClr val="tx1"/>
            </a:solidFill>
          </a:ln>
        </p:spPr>
        <p:txBody>
          <a:bodyPr wrap="square">
            <a:spAutoFit/>
          </a:bodyPr>
          <a:lstStyle/>
          <a:p>
            <a:pPr algn="ctr"/>
            <a:endParaRPr lang="en-GB" sz="2400" u="sng" dirty="0">
              <a:solidFill>
                <a:srgbClr val="C00000"/>
              </a:solidFill>
              <a:latin typeface="Letter-join Plus 40" panose="02000505000000020003" pitchFamily="50" charset="0"/>
            </a:endParaRPr>
          </a:p>
          <a:p>
            <a:pPr algn="ctr"/>
            <a:r>
              <a:rPr lang="en-GB" sz="2400" u="sng" dirty="0">
                <a:solidFill>
                  <a:srgbClr val="C00000"/>
                </a:solidFill>
                <a:latin typeface="Letter-join Plus 40" panose="02000505000000020003" pitchFamily="50" charset="0"/>
              </a:rPr>
              <a:t>Key Information- PE Days</a:t>
            </a:r>
            <a:endParaRPr lang="en-GB" sz="3200" u="sng" dirty="0">
              <a:solidFill>
                <a:srgbClr val="C00000"/>
              </a:solidFill>
              <a:latin typeface="Letter-join Plus 40" panose="02000505000000020003" pitchFamily="50" charset="0"/>
            </a:endParaRPr>
          </a:p>
          <a:p>
            <a:pPr algn="ctr"/>
            <a:r>
              <a:rPr lang="en-GB" sz="3200" u="sng" dirty="0">
                <a:solidFill>
                  <a:srgbClr val="C00000"/>
                </a:solidFill>
                <a:latin typeface="Letter-join Plus 40" panose="02000505000000020003" pitchFamily="50" charset="0"/>
              </a:rPr>
              <a:t> </a:t>
            </a:r>
          </a:p>
        </p:txBody>
      </p:sp>
    </p:spTree>
    <p:extLst>
      <p:ext uri="{BB962C8B-B14F-4D97-AF65-F5344CB8AC3E}">
        <p14:creationId xmlns:p14="http://schemas.microsoft.com/office/powerpoint/2010/main" val="3269091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1E7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3122" y="127239"/>
            <a:ext cx="5937755" cy="1188720"/>
          </a:xfrm>
        </p:spPr>
        <p:txBody>
          <a:bodyPr/>
          <a:lstStyle/>
          <a:p>
            <a:r>
              <a:rPr lang="en-GB" u="sng" dirty="0">
                <a:latin typeface="Letter-join Plus 40" panose="02000505000000020003" pitchFamily="50" charset="0"/>
              </a:rPr>
              <a:t>Key Information- Equipment </a:t>
            </a:r>
          </a:p>
        </p:txBody>
      </p:sp>
      <p:sp>
        <p:nvSpPr>
          <p:cNvPr id="3" name="Content Placeholder 2"/>
          <p:cNvSpPr>
            <a:spLocks noGrp="1"/>
          </p:cNvSpPr>
          <p:nvPr>
            <p:ph idx="1"/>
          </p:nvPr>
        </p:nvSpPr>
        <p:spPr>
          <a:xfrm>
            <a:off x="179512" y="1600200"/>
            <a:ext cx="7344816" cy="4876800"/>
          </a:xfrm>
        </p:spPr>
        <p:txBody>
          <a:bodyPr vert="horz" lIns="91440" tIns="45720" rIns="91440" bIns="45720" rtlCol="0" anchor="t">
            <a:normAutofit/>
          </a:bodyPr>
          <a:lstStyle/>
          <a:p>
            <a:r>
              <a:rPr lang="en-GB" sz="2000" dirty="0">
                <a:latin typeface="Letter-join Plus 40" panose="02000505000000020003" pitchFamily="50" charset="0"/>
              </a:rPr>
              <a:t>Full School uniform </a:t>
            </a:r>
          </a:p>
          <a:p>
            <a:r>
              <a:rPr lang="en-GB" sz="2000" dirty="0">
                <a:latin typeface="Letter-join Plus 40" panose="02000505000000020003" pitchFamily="50" charset="0"/>
              </a:rPr>
              <a:t>Smart school shoes</a:t>
            </a:r>
          </a:p>
          <a:p>
            <a:r>
              <a:rPr lang="en-GB" sz="2000" dirty="0">
                <a:latin typeface="Letter-join Plus 40" panose="02000505000000020003" pitchFamily="50" charset="0"/>
              </a:rPr>
              <a:t> Named water bottle (avoid disposable bottles)</a:t>
            </a:r>
          </a:p>
          <a:p>
            <a:r>
              <a:rPr lang="en-GB" sz="2000" dirty="0">
                <a:latin typeface="Letter-join Plus 40" panose="02000505000000020003" pitchFamily="50" charset="0"/>
              </a:rPr>
              <a:t>Named book bag (no Rucksacks) </a:t>
            </a:r>
          </a:p>
          <a:p>
            <a:r>
              <a:rPr lang="en-GB" sz="2000" dirty="0">
                <a:latin typeface="Letter-join Plus 40" panose="02000505000000020003" pitchFamily="50" charset="0"/>
              </a:rPr>
              <a:t>A waterproof coat</a:t>
            </a:r>
          </a:p>
          <a:p>
            <a:r>
              <a:rPr lang="en-GB" sz="2000" dirty="0">
                <a:latin typeface="Letter-join Plus 40" panose="02000505000000020003" pitchFamily="50" charset="0"/>
              </a:rPr>
              <a:t>A full PE kit</a:t>
            </a:r>
          </a:p>
          <a:p>
            <a:r>
              <a:rPr lang="en-GB" sz="2000" dirty="0">
                <a:latin typeface="Letter-join Plus 40" panose="02000505000000020003" pitchFamily="50" charset="0"/>
              </a:rPr>
              <a:t>Wellies for wet days </a:t>
            </a:r>
          </a:p>
          <a:p>
            <a:r>
              <a:rPr lang="en-GB" sz="2000" i="1" dirty="0">
                <a:latin typeface="Letter-join Plus 40" panose="02000505000000020003" pitchFamily="50" charset="0"/>
              </a:rPr>
              <a:t>Hats/scarves/gloves for cold days</a:t>
            </a:r>
          </a:p>
          <a:p>
            <a:r>
              <a:rPr lang="en-GB" sz="2000" i="1" dirty="0">
                <a:latin typeface="Letter-join Plus 40" panose="02000505000000020003" pitchFamily="50" charset="0"/>
              </a:rPr>
              <a:t>Sun cream and hats for hot days </a:t>
            </a:r>
          </a:p>
          <a:p>
            <a:r>
              <a:rPr lang="en-GB" sz="2000" i="1" dirty="0">
                <a:latin typeface="Letter-join Plus 40" panose="02000505000000020003" pitchFamily="50" charset="0"/>
              </a:rPr>
              <a:t>No extra stationery is needed</a:t>
            </a:r>
            <a:endParaRPr lang="en-GB" dirty="0">
              <a:latin typeface="Letter-join Plus 40" panose="02000505000000020003" pitchFamily="50" charset="0"/>
            </a:endParaRPr>
          </a:p>
        </p:txBody>
      </p:sp>
      <p:pic>
        <p:nvPicPr>
          <p:cNvPr id="7173" name="Picture 5"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51510" y="3400996"/>
            <a:ext cx="1268140" cy="126814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nchapman\AppData\Local\Microsoft\Windows\Temporary Internet Files\Content.IE5\2RD97NUZ\raemi-Cross-Out[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85580" y="4035066"/>
            <a:ext cx="666778" cy="666778"/>
          </a:xfrm>
          <a:prstGeom prst="rect">
            <a:avLst/>
          </a:prstGeom>
          <a:noFill/>
          <a:extLst>
            <a:ext uri="{909E8E84-426E-40DD-AFC4-6F175D3DCCD1}">
              <a14:hiddenFill xmlns:a14="http://schemas.microsoft.com/office/drawing/2010/main">
                <a:solidFill>
                  <a:srgbClr val="FFFFFF"/>
                </a:solidFill>
              </a14:hiddenFill>
            </a:ext>
          </a:extLst>
        </p:spPr>
      </p:pic>
      <p:pic>
        <p:nvPicPr>
          <p:cNvPr id="7175" name="Picture 7" descr="See the source im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04929" y="5373216"/>
            <a:ext cx="1340148" cy="13231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nchapman\AppData\Local\Microsoft\Windows\Temporary Internet Files\Content.IE5\2RD97NUZ\raemi-Cross-Out[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01535" y="6094463"/>
            <a:ext cx="666778" cy="666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2071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1E7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990600"/>
          </a:xfrm>
        </p:spPr>
        <p:txBody>
          <a:bodyPr/>
          <a:lstStyle/>
          <a:p>
            <a:r>
              <a:rPr lang="en-GB" u="sng" dirty="0">
                <a:latin typeface="Letter-join Plus 40" panose="02000505000000020003" pitchFamily="50" charset="0"/>
              </a:rPr>
              <a:t>Parents as Partners- Role Models </a:t>
            </a:r>
          </a:p>
        </p:txBody>
      </p:sp>
      <p:sp>
        <p:nvSpPr>
          <p:cNvPr id="3" name="Content Placeholder 2"/>
          <p:cNvSpPr>
            <a:spLocks noGrp="1"/>
          </p:cNvSpPr>
          <p:nvPr>
            <p:ph idx="1"/>
          </p:nvPr>
        </p:nvSpPr>
        <p:spPr>
          <a:xfrm>
            <a:off x="251520" y="1628800"/>
            <a:ext cx="8706704" cy="4876800"/>
          </a:xfrm>
        </p:spPr>
        <p:txBody>
          <a:bodyPr>
            <a:normAutofit/>
          </a:bodyPr>
          <a:lstStyle/>
          <a:p>
            <a:r>
              <a:rPr lang="en-GB" dirty="0">
                <a:latin typeface="Letter-join Plus 40" panose="02000505000000020003" pitchFamily="50" charset="0"/>
              </a:rPr>
              <a:t>Always model kindness and respect when talking to the adults. Say good morning. Smile! </a:t>
            </a:r>
          </a:p>
          <a:p>
            <a:pPr marL="0" indent="0">
              <a:buNone/>
            </a:pPr>
            <a:endParaRPr lang="en-GB" dirty="0">
              <a:latin typeface="Letter-join Plus 40" panose="02000505000000020003" pitchFamily="50" charset="0"/>
            </a:endParaRPr>
          </a:p>
          <a:p>
            <a:r>
              <a:rPr lang="en-GB" dirty="0">
                <a:latin typeface="Letter-join Plus 40" panose="02000505000000020003" pitchFamily="50" charset="0"/>
              </a:rPr>
              <a:t> Never speak negatively about the school or adults in front of your child- this will have a detrimental effect on their wellbeing.</a:t>
            </a:r>
          </a:p>
          <a:p>
            <a:endParaRPr lang="en-GB" dirty="0">
              <a:latin typeface="Letter-join Plus 40" panose="02000505000000020003" pitchFamily="50" charset="0"/>
            </a:endParaRPr>
          </a:p>
          <a:p>
            <a:r>
              <a:rPr lang="en-GB" dirty="0">
                <a:latin typeface="Letter-join Plus 40" panose="02000505000000020003" pitchFamily="50" charset="0"/>
              </a:rPr>
              <a:t>If you have a problem, come and speak to us or email us! We will always endeavour to listen, deal with the problem and follow up. </a:t>
            </a:r>
          </a:p>
          <a:p>
            <a:endParaRPr lang="en-GB" dirty="0">
              <a:latin typeface="Letter-join Plus 40" panose="02000505000000020003" pitchFamily="50" charset="0"/>
            </a:endParaRPr>
          </a:p>
          <a:p>
            <a:r>
              <a:rPr lang="en-GB" dirty="0">
                <a:latin typeface="Letter-join Plus 40" panose="02000505000000020003" pitchFamily="50" charset="0"/>
              </a:rPr>
              <a:t>Do not deal with things in school, out of school. Leave it to us!</a:t>
            </a:r>
          </a:p>
          <a:p>
            <a:endParaRPr lang="en-GB" dirty="0">
              <a:latin typeface="Letter-join Plus 40" panose="02000505000000020003" pitchFamily="50" charset="0"/>
            </a:endParaRPr>
          </a:p>
          <a:p>
            <a:r>
              <a:rPr lang="en-GB" dirty="0">
                <a:latin typeface="Letter-join Plus 40" panose="02000505000000020003" pitchFamily="50" charset="0"/>
              </a:rPr>
              <a:t> Tell us what we are doing well too! </a:t>
            </a:r>
            <a:r>
              <a:rPr lang="en-GB" dirty="0">
                <a:latin typeface="Letter-join Plus 40" panose="02000505000000020003" pitchFamily="50" charset="0"/>
                <a:sym typeface="Wingdings" panose="05000000000000000000" pitchFamily="2" charset="2"/>
              </a:rPr>
              <a:t> </a:t>
            </a:r>
            <a:endParaRPr lang="en-GB" dirty="0">
              <a:latin typeface="Letter-join Plus 40" panose="02000505000000020003" pitchFamily="50" charset="0"/>
            </a:endParaRPr>
          </a:p>
          <a:p>
            <a:endParaRPr lang="en-GB" dirty="0">
              <a:solidFill>
                <a:srgbClr val="0070C0"/>
              </a:solidFill>
              <a:latin typeface="Letter-join Plus 40" panose="02000505000000020003" pitchFamily="50" charset="0"/>
            </a:endParaRPr>
          </a:p>
        </p:txBody>
      </p:sp>
      <p:pic>
        <p:nvPicPr>
          <p:cNvPr id="3074" name="Picture 2"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352" y="5805264"/>
            <a:ext cx="1217872" cy="908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1307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1E7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990600"/>
          </a:xfrm>
        </p:spPr>
        <p:txBody>
          <a:bodyPr/>
          <a:lstStyle/>
          <a:p>
            <a:r>
              <a:rPr lang="en-GB" u="sng" dirty="0">
                <a:latin typeface="Letter-join Plus 40" panose="02000505000000020003" pitchFamily="50" charset="0"/>
              </a:rPr>
              <a:t>Parents as Partners- Safeguarding</a:t>
            </a:r>
          </a:p>
        </p:txBody>
      </p:sp>
      <p:sp>
        <p:nvSpPr>
          <p:cNvPr id="3" name="Content Placeholder 2"/>
          <p:cNvSpPr>
            <a:spLocks noGrp="1"/>
          </p:cNvSpPr>
          <p:nvPr>
            <p:ph idx="1"/>
          </p:nvPr>
        </p:nvSpPr>
        <p:spPr>
          <a:xfrm>
            <a:off x="251520" y="1837184"/>
            <a:ext cx="8706704" cy="4876800"/>
          </a:xfrm>
        </p:spPr>
        <p:txBody>
          <a:bodyPr>
            <a:normAutofit/>
          </a:bodyPr>
          <a:lstStyle/>
          <a:p>
            <a:r>
              <a:rPr lang="en-GB" dirty="0">
                <a:latin typeface="Letter-join Plus 40" panose="02000505000000020003" pitchFamily="50" charset="0"/>
              </a:rPr>
              <a:t>Make sure your child gets a good night’s sleep and that they do not have access to screens in their room or one hour before bedtime- research shows this has a negative impact on behaviour, progress, achievement and wellbeing. </a:t>
            </a:r>
          </a:p>
          <a:p>
            <a:endParaRPr lang="en-GB" dirty="0">
              <a:latin typeface="Letter-join Plus 40" panose="02000505000000020003" pitchFamily="50" charset="0"/>
            </a:endParaRPr>
          </a:p>
          <a:p>
            <a:r>
              <a:rPr lang="en-GB" dirty="0">
                <a:latin typeface="Letter-join Plus 40" panose="02000505000000020003" pitchFamily="50" charset="0"/>
              </a:rPr>
              <a:t> Keep them safe online. Keep up to date with new apps and be aware of age limits. Monitor everything. Have an open and honest relationship with technology. Role model safe online behaviour! </a:t>
            </a:r>
          </a:p>
          <a:p>
            <a:endParaRPr lang="en-GB" dirty="0">
              <a:latin typeface="Letter-join Plus 40" panose="02000505000000020003" pitchFamily="50" charset="0"/>
            </a:endParaRPr>
          </a:p>
          <a:p>
            <a:r>
              <a:rPr lang="en-GB" dirty="0">
                <a:latin typeface="Letter-join Plus 40" panose="02000505000000020003" pitchFamily="50" charset="0"/>
              </a:rPr>
              <a:t>If you have any worries about your child’s health or wellbeing, speak to us immediately. </a:t>
            </a:r>
          </a:p>
        </p:txBody>
      </p:sp>
      <p:pic>
        <p:nvPicPr>
          <p:cNvPr id="3074"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5805264"/>
            <a:ext cx="1217872" cy="908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71954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1E7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1196" y="116632"/>
            <a:ext cx="8229600" cy="990600"/>
          </a:xfrm>
        </p:spPr>
        <p:txBody>
          <a:bodyPr/>
          <a:lstStyle/>
          <a:p>
            <a:r>
              <a:rPr lang="en-GB" u="sng" dirty="0">
                <a:latin typeface="Letter-join Plus 40" panose="02000505000000020003" pitchFamily="50" charset="0"/>
              </a:rPr>
              <a:t>Parents as Partners- Learning</a:t>
            </a:r>
          </a:p>
        </p:txBody>
      </p:sp>
      <p:sp>
        <p:nvSpPr>
          <p:cNvPr id="3" name="Content Placeholder 2"/>
          <p:cNvSpPr>
            <a:spLocks noGrp="1"/>
          </p:cNvSpPr>
          <p:nvPr>
            <p:ph idx="1"/>
          </p:nvPr>
        </p:nvSpPr>
        <p:spPr>
          <a:xfrm>
            <a:off x="251520" y="1268760"/>
            <a:ext cx="8568952" cy="5112568"/>
          </a:xfrm>
        </p:spPr>
        <p:txBody>
          <a:bodyPr>
            <a:normAutofit/>
          </a:bodyPr>
          <a:lstStyle/>
          <a:p>
            <a:r>
              <a:rPr lang="en-GB" dirty="0">
                <a:latin typeface="Letter-join Plus 40" panose="02000505000000020003" pitchFamily="50" charset="0"/>
              </a:rPr>
              <a:t>Support your children with </a:t>
            </a:r>
            <a:r>
              <a:rPr lang="en-GB" dirty="0">
                <a:solidFill>
                  <a:srgbClr val="0070C0"/>
                </a:solidFill>
                <a:latin typeface="Letter-join Plus 40" panose="02000505000000020003" pitchFamily="50" charset="0"/>
              </a:rPr>
              <a:t>reading</a:t>
            </a:r>
            <a:r>
              <a:rPr lang="en-GB" dirty="0">
                <a:latin typeface="Letter-join Plus 40" panose="02000505000000020003" pitchFamily="50" charset="0"/>
              </a:rPr>
              <a:t>- this is the single most important skill a child can learn. This must happen 5 times a week and will be monitored. </a:t>
            </a:r>
          </a:p>
          <a:p>
            <a:endParaRPr lang="en-GB" dirty="0">
              <a:latin typeface="Letter-join Plus 40" panose="02000505000000020003" pitchFamily="50" charset="0"/>
            </a:endParaRPr>
          </a:p>
          <a:p>
            <a:r>
              <a:rPr lang="en-GB" dirty="0">
                <a:latin typeface="Letter-join Plus 40" panose="02000505000000020003" pitchFamily="50" charset="0"/>
              </a:rPr>
              <a:t> Support your children with </a:t>
            </a:r>
            <a:r>
              <a:rPr lang="en-GB" dirty="0">
                <a:solidFill>
                  <a:srgbClr val="0070C0"/>
                </a:solidFill>
                <a:latin typeface="Letter-join Plus 40" panose="02000505000000020003" pitchFamily="50" charset="0"/>
              </a:rPr>
              <a:t>home learning- </a:t>
            </a:r>
            <a:r>
              <a:rPr lang="en-GB" dirty="0">
                <a:latin typeface="Letter-join Plus 40" panose="02000505000000020003" pitchFamily="50" charset="0"/>
              </a:rPr>
              <a:t>show them you care!  </a:t>
            </a:r>
          </a:p>
          <a:p>
            <a:endParaRPr lang="en-GB" dirty="0">
              <a:latin typeface="Letter-join Plus 40" panose="02000505000000020003" pitchFamily="50" charset="0"/>
            </a:endParaRPr>
          </a:p>
          <a:p>
            <a:r>
              <a:rPr lang="en-GB" dirty="0">
                <a:latin typeface="Letter-join Plus 40" panose="02000505000000020003" pitchFamily="50" charset="0"/>
              </a:rPr>
              <a:t>Support your child with </a:t>
            </a:r>
            <a:r>
              <a:rPr lang="en-GB" dirty="0">
                <a:solidFill>
                  <a:srgbClr val="0070C0"/>
                </a:solidFill>
                <a:latin typeface="Letter-join Plus 40" panose="02000505000000020003" pitchFamily="50" charset="0"/>
              </a:rPr>
              <a:t>spelling</a:t>
            </a:r>
            <a:r>
              <a:rPr lang="en-GB" dirty="0">
                <a:latin typeface="Letter-join Plus 40" panose="02000505000000020003" pitchFamily="50" charset="0"/>
              </a:rPr>
              <a:t>- this is the biggest barrier to writing achievement in our school. </a:t>
            </a:r>
          </a:p>
          <a:p>
            <a:endParaRPr lang="en-GB" dirty="0">
              <a:solidFill>
                <a:srgbClr val="0070C0"/>
              </a:solidFill>
              <a:latin typeface="Letter-join Plus 40" panose="02000505000000020003" pitchFamily="50" charset="0"/>
            </a:endParaRPr>
          </a:p>
          <a:p>
            <a:pPr marL="0" indent="0">
              <a:buNone/>
            </a:pPr>
            <a:r>
              <a:rPr lang="en-GB" dirty="0">
                <a:solidFill>
                  <a:srgbClr val="0070C0"/>
                </a:solidFill>
                <a:latin typeface="Letter-join Plus 40" panose="02000505000000020003" pitchFamily="50" charset="0"/>
              </a:rPr>
              <a:t>ALL research shows that parental partnership = improved wellbeing and outcomes for children. One childhood. One chance!</a:t>
            </a:r>
          </a:p>
          <a:p>
            <a:pPr marL="0" indent="0">
              <a:buNone/>
            </a:pPr>
            <a:endParaRPr lang="en-GB" dirty="0">
              <a:solidFill>
                <a:srgbClr val="0070C0"/>
              </a:solidFill>
              <a:latin typeface="Letter-join Plus 40" panose="02000505000000020003" pitchFamily="50" charset="0"/>
            </a:endParaRPr>
          </a:p>
          <a:p>
            <a:pPr marL="0" indent="0">
              <a:buNone/>
            </a:pPr>
            <a:r>
              <a:rPr lang="en-GB" sz="1900" dirty="0">
                <a:latin typeface="Letter-join Plus 40" panose="02000505000000020003" pitchFamily="50" charset="0"/>
              </a:rPr>
              <a:t>If you are struggling to meet this, please speak to one of us as we can provide tips and ways of making this more manageable. We understand it can be very busy as parents!</a:t>
            </a:r>
          </a:p>
          <a:p>
            <a:pPr marL="0" indent="0">
              <a:buNone/>
            </a:pPr>
            <a:endParaRPr lang="en-GB" dirty="0">
              <a:solidFill>
                <a:srgbClr val="0070C0"/>
              </a:solidFill>
              <a:latin typeface="Letter-join Plus 40" panose="02000505000000020003" pitchFamily="50" charset="0"/>
            </a:endParaRPr>
          </a:p>
        </p:txBody>
      </p:sp>
      <p:pic>
        <p:nvPicPr>
          <p:cNvPr id="3074"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4368" y="4645376"/>
            <a:ext cx="1134829" cy="846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9935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1E7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496944" cy="990600"/>
          </a:xfrm>
        </p:spPr>
        <p:txBody>
          <a:bodyPr>
            <a:normAutofit/>
          </a:bodyPr>
          <a:lstStyle/>
          <a:p>
            <a:r>
              <a:rPr lang="en-GB" u="sng" dirty="0">
                <a:latin typeface="Letter-join Plus 40" panose="02000505000000020003" pitchFamily="50" charset="0"/>
              </a:rPr>
              <a:t>Parents as Partners- Celebrate Success!</a:t>
            </a:r>
          </a:p>
        </p:txBody>
      </p:sp>
      <p:sp>
        <p:nvSpPr>
          <p:cNvPr id="3" name="Content Placeholder 2"/>
          <p:cNvSpPr>
            <a:spLocks noGrp="1"/>
          </p:cNvSpPr>
          <p:nvPr>
            <p:ph idx="1"/>
          </p:nvPr>
        </p:nvSpPr>
        <p:spPr>
          <a:xfrm>
            <a:off x="185341" y="1856325"/>
            <a:ext cx="8824763" cy="4876800"/>
          </a:xfrm>
        </p:spPr>
        <p:txBody>
          <a:bodyPr>
            <a:normAutofit/>
          </a:bodyPr>
          <a:lstStyle/>
          <a:p>
            <a:r>
              <a:rPr lang="en-GB" dirty="0">
                <a:latin typeface="Letter-join Plus 40" panose="02000505000000020003" pitchFamily="50" charset="0"/>
              </a:rPr>
              <a:t>At the end of each school day please ask your child how their day was! There is an opportunity to praise and celebrate every single day. </a:t>
            </a:r>
          </a:p>
          <a:p>
            <a:endParaRPr lang="en-GB" dirty="0">
              <a:latin typeface="Letter-join Plus 40" panose="02000505000000020003" pitchFamily="50" charset="0"/>
            </a:endParaRPr>
          </a:p>
          <a:p>
            <a:r>
              <a:rPr lang="en-GB" dirty="0">
                <a:latin typeface="Letter-join Plus 40" panose="02000505000000020003" pitchFamily="50" charset="0"/>
              </a:rPr>
              <a:t>Attend all special events in school, celebrate your child and their success. </a:t>
            </a:r>
          </a:p>
          <a:p>
            <a:endParaRPr lang="en-GB" dirty="0">
              <a:latin typeface="Letter-join Plus 40" panose="02000505000000020003" pitchFamily="50" charset="0"/>
            </a:endParaRPr>
          </a:p>
          <a:p>
            <a:r>
              <a:rPr lang="en-GB" dirty="0">
                <a:latin typeface="Letter-join Plus 40" panose="02000505000000020003" pitchFamily="50" charset="0"/>
              </a:rPr>
              <a:t>Attend all Child Learning Reviews and Information Evenings- show your child you value their learning. </a:t>
            </a:r>
          </a:p>
          <a:p>
            <a:endParaRPr lang="en-GB" dirty="0">
              <a:solidFill>
                <a:srgbClr val="0070C0"/>
              </a:solidFill>
              <a:latin typeface="Letter-join Plus 40" panose="02000505000000020003" pitchFamily="50" charset="0"/>
            </a:endParaRPr>
          </a:p>
        </p:txBody>
      </p:sp>
      <p:pic>
        <p:nvPicPr>
          <p:cNvPr id="5" name="Picture 4" descr="Image result for red carpet event"/>
          <p:cNvPicPr/>
          <p:nvPr/>
        </p:nvPicPr>
        <p:blipFill>
          <a:blip r:embed="rId2">
            <a:extLst>
              <a:ext uri="{28A0092B-C50C-407E-A947-70E740481C1C}">
                <a14:useLocalDpi xmlns:a14="http://schemas.microsoft.com/office/drawing/2010/main" val="0"/>
              </a:ext>
            </a:extLst>
          </a:blip>
          <a:srcRect/>
          <a:stretch>
            <a:fillRect/>
          </a:stretch>
        </p:blipFill>
        <p:spPr bwMode="auto">
          <a:xfrm>
            <a:off x="6372200" y="5351365"/>
            <a:ext cx="2632075" cy="1381760"/>
          </a:xfrm>
          <a:prstGeom prst="rect">
            <a:avLst/>
          </a:prstGeom>
          <a:noFill/>
          <a:ln>
            <a:noFill/>
          </a:ln>
        </p:spPr>
      </p:pic>
    </p:spTree>
    <p:extLst>
      <p:ext uri="{BB962C8B-B14F-4D97-AF65-F5344CB8AC3E}">
        <p14:creationId xmlns:p14="http://schemas.microsoft.com/office/powerpoint/2010/main" val="1523058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1E7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990600"/>
          </a:xfrm>
        </p:spPr>
        <p:txBody>
          <a:bodyPr>
            <a:normAutofit/>
          </a:bodyPr>
          <a:lstStyle/>
          <a:p>
            <a:r>
              <a:rPr lang="en-GB" u="sng" dirty="0">
                <a:latin typeface="Letter-join Plus 40" panose="02000505000000020003" pitchFamily="50" charset="0"/>
              </a:rPr>
              <a:t>Wellbeing</a:t>
            </a:r>
          </a:p>
        </p:txBody>
      </p:sp>
      <p:pic>
        <p:nvPicPr>
          <p:cNvPr id="8" name="Picture 7">
            <a:extLst>
              <a:ext uri="{FF2B5EF4-FFF2-40B4-BE49-F238E27FC236}">
                <a16:creationId xmlns:a16="http://schemas.microsoft.com/office/drawing/2014/main" id="{3ABDA718-A774-6B5B-7C55-52DF53097BB3}"/>
              </a:ext>
            </a:extLst>
          </p:cNvPr>
          <p:cNvPicPr>
            <a:picLocks noChangeAspect="1"/>
          </p:cNvPicPr>
          <p:nvPr/>
        </p:nvPicPr>
        <p:blipFill>
          <a:blip r:embed="rId2"/>
          <a:stretch>
            <a:fillRect/>
          </a:stretch>
        </p:blipFill>
        <p:spPr>
          <a:xfrm>
            <a:off x="892627" y="1587722"/>
            <a:ext cx="7358745" cy="4937622"/>
          </a:xfrm>
          <a:prstGeom prst="rect">
            <a:avLst/>
          </a:prstGeom>
        </p:spPr>
      </p:pic>
    </p:spTree>
    <p:extLst>
      <p:ext uri="{BB962C8B-B14F-4D97-AF65-F5344CB8AC3E}">
        <p14:creationId xmlns:p14="http://schemas.microsoft.com/office/powerpoint/2010/main" val="3118233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1E7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43857" y="188640"/>
            <a:ext cx="5937755" cy="1188720"/>
          </a:xfrm>
        </p:spPr>
        <p:txBody>
          <a:bodyPr/>
          <a:lstStyle/>
          <a:p>
            <a:r>
              <a:rPr lang="en-GB" u="sng" dirty="0">
                <a:latin typeface="Letter-join Plus 40" panose="02000505000000020003" pitchFamily="50" charset="0"/>
              </a:rPr>
              <a:t>Behaviour Blueprint</a:t>
            </a:r>
          </a:p>
        </p:txBody>
      </p:sp>
      <p:sp>
        <p:nvSpPr>
          <p:cNvPr id="3" name="Content Placeholder 2"/>
          <p:cNvSpPr>
            <a:spLocks noGrp="1"/>
          </p:cNvSpPr>
          <p:nvPr>
            <p:ph idx="1"/>
          </p:nvPr>
        </p:nvSpPr>
        <p:spPr>
          <a:xfrm>
            <a:off x="457200" y="1600200"/>
            <a:ext cx="7139136" cy="4876800"/>
          </a:xfrm>
        </p:spPr>
        <p:txBody>
          <a:bodyPr/>
          <a:lstStyle/>
          <a:p>
            <a:pPr marL="0" indent="0">
              <a:buNone/>
            </a:pPr>
            <a:endParaRPr lang="en-GB" u="sng" dirty="0">
              <a:latin typeface="Letter-join Plus 40" panose="02000505000000020003" pitchFamily="50" charset="0"/>
            </a:endParaRPr>
          </a:p>
          <a:p>
            <a:pPr>
              <a:buFontTx/>
              <a:buChar char="-"/>
            </a:pPr>
            <a:r>
              <a:rPr lang="en-GB" dirty="0">
                <a:latin typeface="Letter-join Plus 40" panose="02000505000000020003" pitchFamily="50" charset="0"/>
              </a:rPr>
              <a:t>3 school rules – </a:t>
            </a:r>
            <a:r>
              <a:rPr lang="en-GB" sz="1600" dirty="0">
                <a:solidFill>
                  <a:srgbClr val="0070C0"/>
                </a:solidFill>
                <a:latin typeface="Letter-join Plus 40" panose="02000505000000020003" pitchFamily="50" charset="0"/>
              </a:rPr>
              <a:t>Show Respect and Kindness</a:t>
            </a:r>
          </a:p>
          <a:p>
            <a:pPr lvl="8">
              <a:buFontTx/>
              <a:buChar char="-"/>
            </a:pPr>
            <a:r>
              <a:rPr lang="en-GB" sz="500" dirty="0">
                <a:solidFill>
                  <a:srgbClr val="0070C0"/>
                </a:solidFill>
                <a:latin typeface="Letter-join Plus 40" panose="02000505000000020003" pitchFamily="50" charset="0"/>
              </a:rPr>
              <a:t>                            </a:t>
            </a:r>
            <a:r>
              <a:rPr lang="en-GB" sz="1600" dirty="0">
                <a:solidFill>
                  <a:srgbClr val="0070C0"/>
                </a:solidFill>
                <a:latin typeface="Letter-join Plus 40" panose="02000505000000020003" pitchFamily="50" charset="0"/>
              </a:rPr>
              <a:t>Do Your Best</a:t>
            </a:r>
          </a:p>
          <a:p>
            <a:pPr marL="1737360" lvl="8" indent="0">
              <a:buNone/>
            </a:pPr>
            <a:r>
              <a:rPr lang="en-GB" sz="1600" dirty="0">
                <a:solidFill>
                  <a:srgbClr val="0070C0"/>
                </a:solidFill>
                <a:latin typeface="Letter-join Plus 40" panose="02000505000000020003" pitchFamily="50" charset="0"/>
              </a:rPr>
              <a:t>	          Make Good Choices</a:t>
            </a:r>
          </a:p>
          <a:p>
            <a:pPr>
              <a:buFontTx/>
              <a:buChar char="-"/>
            </a:pPr>
            <a:endParaRPr lang="en-GB" dirty="0">
              <a:latin typeface="Letter-join Plus 40" panose="02000505000000020003" pitchFamily="50" charset="0"/>
            </a:endParaRPr>
          </a:p>
          <a:p>
            <a:pPr>
              <a:buFontTx/>
              <a:buChar char="-"/>
            </a:pPr>
            <a:r>
              <a:rPr lang="en-GB" dirty="0">
                <a:latin typeface="Letter-join Plus 40" panose="02000505000000020003" pitchFamily="50" charset="0"/>
              </a:rPr>
              <a:t>Whole school approach to fine tuning routines- e.g. beautiful walking</a:t>
            </a:r>
          </a:p>
          <a:p>
            <a:pPr>
              <a:buFontTx/>
              <a:buChar char="-"/>
            </a:pPr>
            <a:endParaRPr lang="en-GB" dirty="0">
              <a:latin typeface="Letter-join Plus 40" panose="02000505000000020003" pitchFamily="50" charset="0"/>
            </a:endParaRPr>
          </a:p>
          <a:p>
            <a:pPr>
              <a:buFontTx/>
              <a:buChar char="-"/>
            </a:pPr>
            <a:r>
              <a:rPr lang="en-GB" dirty="0">
                <a:latin typeface="Letter-join Plus 40" panose="02000505000000020003" pitchFamily="50" charset="0"/>
              </a:rPr>
              <a:t>Praise- A well done should be enough… most of the time!</a:t>
            </a:r>
          </a:p>
          <a:p>
            <a:pPr>
              <a:buFontTx/>
              <a:buChar char="-"/>
            </a:pPr>
            <a:endParaRPr lang="en-GB" dirty="0">
              <a:latin typeface="Letter-join Plus 40" panose="02000505000000020003" pitchFamily="50" charset="0"/>
            </a:endParaRPr>
          </a:p>
          <a:p>
            <a:pPr>
              <a:buFontTx/>
              <a:buChar char="-"/>
            </a:pPr>
            <a:endParaRPr lang="en-GB" dirty="0">
              <a:latin typeface="Letter-join Plus 40" panose="02000505000000020003" pitchFamily="50" charset="0"/>
            </a:endParaRPr>
          </a:p>
          <a:p>
            <a:pPr>
              <a:buFontTx/>
              <a:buChar char="-"/>
            </a:pPr>
            <a:endParaRPr lang="en-GB" dirty="0">
              <a:latin typeface="Letter-join Plus 40" panose="02000505000000020003" pitchFamily="50" charset="0"/>
            </a:endParaRPr>
          </a:p>
        </p:txBody>
      </p:sp>
      <p:pic>
        <p:nvPicPr>
          <p:cNvPr id="4" name="Picture 3" descr="See the source imag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4869160"/>
            <a:ext cx="927090" cy="1720324"/>
          </a:xfrm>
          <a:prstGeom prst="rect">
            <a:avLst/>
          </a:prstGeom>
          <a:noFill/>
          <a:ln>
            <a:noFill/>
          </a:ln>
        </p:spPr>
      </p:pic>
    </p:spTree>
    <p:extLst>
      <p:ext uri="{BB962C8B-B14F-4D97-AF65-F5344CB8AC3E}">
        <p14:creationId xmlns:p14="http://schemas.microsoft.com/office/powerpoint/2010/main" val="21611125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1E7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3528" y="404664"/>
            <a:ext cx="8229600" cy="990600"/>
          </a:xfrm>
        </p:spPr>
        <p:txBody>
          <a:bodyPr/>
          <a:lstStyle/>
          <a:p>
            <a:r>
              <a:rPr lang="en-GB" u="sng" dirty="0">
                <a:latin typeface="Letter-join Plus 40" panose="02000505000000020003" pitchFamily="50" charset="0"/>
              </a:rPr>
              <a:t>Behaviour Blueprint</a:t>
            </a:r>
            <a:endParaRPr lang="en-GB" dirty="0">
              <a:latin typeface="Letter-join Plus 40" panose="02000505000000020003" pitchFamily="50"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14684968"/>
              </p:ext>
            </p:extLst>
          </p:nvPr>
        </p:nvGraphicFramePr>
        <p:xfrm>
          <a:off x="467544" y="1700808"/>
          <a:ext cx="8136904" cy="4618863"/>
        </p:xfrm>
        <a:graphic>
          <a:graphicData uri="http://schemas.openxmlformats.org/drawingml/2006/table">
            <a:tbl>
              <a:tblPr firstRow="1" firstCol="1" bandRow="1">
                <a:tableStyleId>{5940675A-B579-460E-94D1-54222C63F5DA}</a:tableStyleId>
              </a:tblPr>
              <a:tblGrid>
                <a:gridCol w="930517">
                  <a:extLst>
                    <a:ext uri="{9D8B030D-6E8A-4147-A177-3AD203B41FA5}">
                      <a16:colId xmlns:a16="http://schemas.microsoft.com/office/drawing/2014/main" val="20000"/>
                    </a:ext>
                  </a:extLst>
                </a:gridCol>
                <a:gridCol w="2007809">
                  <a:extLst>
                    <a:ext uri="{9D8B030D-6E8A-4147-A177-3AD203B41FA5}">
                      <a16:colId xmlns:a16="http://schemas.microsoft.com/office/drawing/2014/main" val="20001"/>
                    </a:ext>
                  </a:extLst>
                </a:gridCol>
                <a:gridCol w="5198578">
                  <a:extLst>
                    <a:ext uri="{9D8B030D-6E8A-4147-A177-3AD203B41FA5}">
                      <a16:colId xmlns:a16="http://schemas.microsoft.com/office/drawing/2014/main" val="20002"/>
                    </a:ext>
                  </a:extLst>
                </a:gridCol>
              </a:tblGrid>
              <a:tr h="439420">
                <a:tc>
                  <a:txBody>
                    <a:bodyPr/>
                    <a:lstStyle/>
                    <a:p>
                      <a:pPr>
                        <a:lnSpc>
                          <a:spcPct val="115000"/>
                        </a:lnSpc>
                        <a:spcAft>
                          <a:spcPts val="0"/>
                        </a:spcAft>
                      </a:pPr>
                      <a:r>
                        <a:rPr lang="en-GB" sz="1200" dirty="0">
                          <a:effectLst/>
                          <a:latin typeface="Letter-join Plus 40" panose="02000505000000020003" pitchFamily="50" charset="0"/>
                        </a:rPr>
                        <a:t>Step One</a:t>
                      </a:r>
                      <a:endParaRPr lang="en-GB" sz="2000" dirty="0">
                        <a:effectLst/>
                        <a:latin typeface="Letter-join Plus 40" panose="02000505000000020003" pitchFamily="50" charset="0"/>
                        <a:ea typeface="Calibri"/>
                        <a:cs typeface="Times New Roman"/>
                      </a:endParaRPr>
                    </a:p>
                  </a:txBody>
                  <a:tcPr marL="68580" marR="68580" marT="0" marB="0"/>
                </a:tc>
                <a:tc>
                  <a:txBody>
                    <a:bodyPr/>
                    <a:lstStyle/>
                    <a:p>
                      <a:pPr>
                        <a:lnSpc>
                          <a:spcPct val="115000"/>
                        </a:lnSpc>
                        <a:spcAft>
                          <a:spcPts val="0"/>
                        </a:spcAft>
                      </a:pPr>
                      <a:r>
                        <a:rPr lang="en-GB" sz="1200" dirty="0">
                          <a:effectLst/>
                          <a:latin typeface="Letter-join Plus 40" panose="02000505000000020003" pitchFamily="50" charset="0"/>
                        </a:rPr>
                        <a:t>Positive reminder/reinforcement </a:t>
                      </a:r>
                      <a:endParaRPr lang="en-GB" sz="2000" dirty="0">
                        <a:effectLst/>
                        <a:latin typeface="Letter-join Plus 40" panose="02000505000000020003" pitchFamily="50" charset="0"/>
                      </a:endParaRPr>
                    </a:p>
                    <a:p>
                      <a:pPr>
                        <a:lnSpc>
                          <a:spcPct val="115000"/>
                        </a:lnSpc>
                        <a:spcAft>
                          <a:spcPts val="0"/>
                        </a:spcAft>
                      </a:pPr>
                      <a:r>
                        <a:rPr lang="en-GB" sz="1200" dirty="0">
                          <a:effectLst/>
                          <a:latin typeface="Letter-join Plus 40" panose="02000505000000020003" pitchFamily="50" charset="0"/>
                        </a:rPr>
                        <a:t> </a:t>
                      </a:r>
                      <a:endParaRPr lang="en-GB" sz="2000" dirty="0">
                        <a:effectLst/>
                        <a:latin typeface="Letter-join Plus 40" panose="02000505000000020003" pitchFamily="50" charset="0"/>
                      </a:endParaRPr>
                    </a:p>
                    <a:p>
                      <a:pPr>
                        <a:lnSpc>
                          <a:spcPct val="115000"/>
                        </a:lnSpc>
                        <a:spcAft>
                          <a:spcPts val="0"/>
                        </a:spcAft>
                      </a:pPr>
                      <a:r>
                        <a:rPr lang="en-GB" sz="1200" dirty="0">
                          <a:effectLst/>
                          <a:latin typeface="Letter-join Plus 40" panose="02000505000000020003" pitchFamily="50" charset="0"/>
                        </a:rPr>
                        <a:t> </a:t>
                      </a:r>
                      <a:endParaRPr lang="en-GB" sz="2000" dirty="0">
                        <a:effectLst/>
                        <a:latin typeface="Letter-join Plus 40" panose="02000505000000020003" pitchFamily="50" charset="0"/>
                        <a:ea typeface="Calibri"/>
                        <a:cs typeface="Times New Roman"/>
                      </a:endParaRPr>
                    </a:p>
                  </a:txBody>
                  <a:tcPr marL="68580" marR="68580" marT="0" marB="0"/>
                </a:tc>
                <a:tc>
                  <a:txBody>
                    <a:bodyPr/>
                    <a:lstStyle/>
                    <a:p>
                      <a:pPr>
                        <a:lnSpc>
                          <a:spcPct val="115000"/>
                        </a:lnSpc>
                        <a:spcAft>
                          <a:spcPts val="0"/>
                        </a:spcAft>
                      </a:pPr>
                      <a:r>
                        <a:rPr lang="en-GB" sz="1200" dirty="0">
                          <a:effectLst/>
                          <a:latin typeface="Letter-join Plus 40" panose="02000505000000020003" pitchFamily="50" charset="0"/>
                        </a:rPr>
                        <a:t>Remind the child that you have faith in them and their abilities. Smile at them. Make them feel valued. </a:t>
                      </a:r>
                      <a:endParaRPr lang="en-GB" sz="2000" dirty="0">
                        <a:effectLst/>
                        <a:latin typeface="Letter-join Plus 40" panose="02000505000000020003" pitchFamily="50" charset="0"/>
                        <a:ea typeface="Calibri"/>
                        <a:cs typeface="Times New Roman"/>
                      </a:endParaRPr>
                    </a:p>
                  </a:txBody>
                  <a:tcPr marL="68580" marR="68580" marT="0" marB="0"/>
                </a:tc>
                <a:extLst>
                  <a:ext uri="{0D108BD9-81ED-4DB2-BD59-A6C34878D82A}">
                    <a16:rowId xmlns:a16="http://schemas.microsoft.com/office/drawing/2014/main" val="10000"/>
                  </a:ext>
                </a:extLst>
              </a:tr>
              <a:tr h="388620">
                <a:tc>
                  <a:txBody>
                    <a:bodyPr/>
                    <a:lstStyle/>
                    <a:p>
                      <a:pPr>
                        <a:lnSpc>
                          <a:spcPct val="115000"/>
                        </a:lnSpc>
                        <a:spcAft>
                          <a:spcPts val="0"/>
                        </a:spcAft>
                      </a:pPr>
                      <a:r>
                        <a:rPr lang="en-GB" sz="1200">
                          <a:effectLst/>
                          <a:latin typeface="Letter-join Plus 40" panose="02000505000000020003" pitchFamily="50" charset="0"/>
                        </a:rPr>
                        <a:t>Step Two</a:t>
                      </a:r>
                      <a:endParaRPr lang="en-GB" sz="2000">
                        <a:effectLst/>
                        <a:latin typeface="Letter-join Plus 40" panose="02000505000000020003" pitchFamily="50" charset="0"/>
                        <a:ea typeface="Calibri"/>
                        <a:cs typeface="Times New Roman"/>
                      </a:endParaRPr>
                    </a:p>
                  </a:txBody>
                  <a:tcPr marL="68580" marR="68580" marT="0" marB="0"/>
                </a:tc>
                <a:tc>
                  <a:txBody>
                    <a:bodyPr/>
                    <a:lstStyle/>
                    <a:p>
                      <a:pPr>
                        <a:lnSpc>
                          <a:spcPct val="115000"/>
                        </a:lnSpc>
                        <a:spcAft>
                          <a:spcPts val="0"/>
                        </a:spcAft>
                      </a:pPr>
                      <a:r>
                        <a:rPr lang="en-GB" sz="1200">
                          <a:effectLst/>
                          <a:latin typeface="Letter-join Plus 40" panose="02000505000000020003" pitchFamily="50" charset="0"/>
                        </a:rPr>
                        <a:t>De-escalation</a:t>
                      </a:r>
                      <a:endParaRPr lang="en-GB" sz="2000">
                        <a:effectLst/>
                        <a:latin typeface="Letter-join Plus 40" panose="02000505000000020003" pitchFamily="50" charset="0"/>
                        <a:ea typeface="Calibri"/>
                        <a:cs typeface="Times New Roman"/>
                      </a:endParaRPr>
                    </a:p>
                  </a:txBody>
                  <a:tcPr marL="68580" marR="68580" marT="0" marB="0"/>
                </a:tc>
                <a:tc>
                  <a:txBody>
                    <a:bodyPr/>
                    <a:lstStyle/>
                    <a:p>
                      <a:pPr>
                        <a:lnSpc>
                          <a:spcPct val="115000"/>
                        </a:lnSpc>
                        <a:spcAft>
                          <a:spcPts val="0"/>
                        </a:spcAft>
                      </a:pPr>
                      <a:r>
                        <a:rPr lang="en-GB" sz="1200" dirty="0">
                          <a:effectLst/>
                          <a:latin typeface="Letter-join Plus 40" panose="02000505000000020003" pitchFamily="50" charset="0"/>
                        </a:rPr>
                        <a:t>Sit and support the child/ Provide further challenge/ Swap their seat/ Give them a job to complete</a:t>
                      </a:r>
                      <a:endParaRPr lang="en-GB" sz="2000" dirty="0">
                        <a:effectLst/>
                        <a:latin typeface="Letter-join Plus 40" panose="02000505000000020003" pitchFamily="50" charset="0"/>
                      </a:endParaRPr>
                    </a:p>
                    <a:p>
                      <a:pPr>
                        <a:lnSpc>
                          <a:spcPct val="115000"/>
                        </a:lnSpc>
                        <a:spcAft>
                          <a:spcPts val="0"/>
                        </a:spcAft>
                      </a:pPr>
                      <a:r>
                        <a:rPr lang="en-GB" sz="1200" dirty="0">
                          <a:effectLst/>
                          <a:latin typeface="Letter-join Plus 40" panose="02000505000000020003" pitchFamily="50" charset="0"/>
                        </a:rPr>
                        <a:t> </a:t>
                      </a:r>
                      <a:endParaRPr lang="en-GB" sz="2000" dirty="0">
                        <a:effectLst/>
                        <a:latin typeface="Letter-join Plus 40" panose="02000505000000020003" pitchFamily="50" charset="0"/>
                        <a:ea typeface="Calibri"/>
                        <a:cs typeface="Times New Roman"/>
                      </a:endParaRPr>
                    </a:p>
                  </a:txBody>
                  <a:tcPr marL="68580" marR="68580" marT="0" marB="0"/>
                </a:tc>
                <a:extLst>
                  <a:ext uri="{0D108BD9-81ED-4DB2-BD59-A6C34878D82A}">
                    <a16:rowId xmlns:a16="http://schemas.microsoft.com/office/drawing/2014/main" val="10001"/>
                  </a:ext>
                </a:extLst>
              </a:tr>
              <a:tr h="546100">
                <a:tc>
                  <a:txBody>
                    <a:bodyPr/>
                    <a:lstStyle/>
                    <a:p>
                      <a:pPr>
                        <a:lnSpc>
                          <a:spcPct val="115000"/>
                        </a:lnSpc>
                        <a:spcAft>
                          <a:spcPts val="0"/>
                        </a:spcAft>
                      </a:pPr>
                      <a:r>
                        <a:rPr lang="en-GB" sz="1200">
                          <a:effectLst/>
                          <a:latin typeface="Letter-join Plus 40" panose="02000505000000020003" pitchFamily="50" charset="0"/>
                        </a:rPr>
                        <a:t>Step Three</a:t>
                      </a:r>
                      <a:endParaRPr lang="en-GB" sz="2000">
                        <a:effectLst/>
                        <a:latin typeface="Letter-join Plus 40" panose="02000505000000020003" pitchFamily="50" charset="0"/>
                        <a:ea typeface="Calibri"/>
                        <a:cs typeface="Times New Roman"/>
                      </a:endParaRPr>
                    </a:p>
                  </a:txBody>
                  <a:tcPr marL="68580" marR="68580" marT="0" marB="0"/>
                </a:tc>
                <a:tc>
                  <a:txBody>
                    <a:bodyPr/>
                    <a:lstStyle/>
                    <a:p>
                      <a:pPr>
                        <a:lnSpc>
                          <a:spcPct val="115000"/>
                        </a:lnSpc>
                        <a:spcAft>
                          <a:spcPts val="0"/>
                        </a:spcAft>
                      </a:pPr>
                      <a:r>
                        <a:rPr lang="en-GB" sz="1200" dirty="0">
                          <a:effectLst/>
                          <a:latin typeface="Letter-join Plus 40" panose="02000505000000020003" pitchFamily="50" charset="0"/>
                        </a:rPr>
                        <a:t>Quiet, supportive chat</a:t>
                      </a:r>
                      <a:endParaRPr lang="en-GB" sz="2000" dirty="0">
                        <a:effectLst/>
                        <a:latin typeface="Letter-join Plus 40" panose="02000505000000020003" pitchFamily="50" charset="0"/>
                        <a:ea typeface="Calibri"/>
                        <a:cs typeface="Times New Roman"/>
                      </a:endParaRPr>
                    </a:p>
                  </a:txBody>
                  <a:tcPr marL="68580" marR="68580" marT="0" marB="0"/>
                </a:tc>
                <a:tc>
                  <a:txBody>
                    <a:bodyPr/>
                    <a:lstStyle/>
                    <a:p>
                      <a:pPr>
                        <a:lnSpc>
                          <a:spcPct val="115000"/>
                        </a:lnSpc>
                        <a:spcAft>
                          <a:spcPts val="0"/>
                        </a:spcAft>
                      </a:pPr>
                      <a:r>
                        <a:rPr lang="en-GB" sz="1200" dirty="0">
                          <a:effectLst/>
                          <a:latin typeface="Letter-join Plus 40" panose="02000505000000020003" pitchFamily="50" charset="0"/>
                        </a:rPr>
                        <a:t>Take the child outside/to one side where they are not shamed in front of the class. Tell them that you care about them and their learning and you want to help them to do their best. Discuss ways forward.</a:t>
                      </a:r>
                    </a:p>
                    <a:p>
                      <a:pPr>
                        <a:lnSpc>
                          <a:spcPct val="115000"/>
                        </a:lnSpc>
                        <a:spcAft>
                          <a:spcPts val="0"/>
                        </a:spcAft>
                      </a:pPr>
                      <a:endParaRPr lang="en-GB" sz="2000" dirty="0">
                        <a:effectLst/>
                        <a:latin typeface="Letter-join Plus 40" panose="02000505000000020003" pitchFamily="50" charset="0"/>
                        <a:ea typeface="Calibri"/>
                        <a:cs typeface="Times New Roman"/>
                      </a:endParaRPr>
                    </a:p>
                  </a:txBody>
                  <a:tcPr marL="68580" marR="68580" marT="0" marB="0"/>
                </a:tc>
                <a:extLst>
                  <a:ext uri="{0D108BD9-81ED-4DB2-BD59-A6C34878D82A}">
                    <a16:rowId xmlns:a16="http://schemas.microsoft.com/office/drawing/2014/main" val="10002"/>
                  </a:ext>
                </a:extLst>
              </a:tr>
              <a:tr h="624205">
                <a:tc>
                  <a:txBody>
                    <a:bodyPr/>
                    <a:lstStyle/>
                    <a:p>
                      <a:pPr>
                        <a:lnSpc>
                          <a:spcPct val="115000"/>
                        </a:lnSpc>
                        <a:spcAft>
                          <a:spcPts val="0"/>
                        </a:spcAft>
                      </a:pPr>
                      <a:r>
                        <a:rPr lang="en-GB" sz="1200">
                          <a:effectLst/>
                          <a:latin typeface="Letter-join Plus 40" panose="02000505000000020003" pitchFamily="50" charset="0"/>
                        </a:rPr>
                        <a:t>Step Four</a:t>
                      </a:r>
                      <a:endParaRPr lang="en-GB" sz="2000">
                        <a:effectLst/>
                        <a:latin typeface="Letter-join Plus 40" panose="02000505000000020003" pitchFamily="50" charset="0"/>
                        <a:ea typeface="Calibri"/>
                        <a:cs typeface="Times New Roman"/>
                      </a:endParaRPr>
                    </a:p>
                  </a:txBody>
                  <a:tcPr marL="68580" marR="68580" marT="0" marB="0"/>
                </a:tc>
                <a:tc>
                  <a:txBody>
                    <a:bodyPr/>
                    <a:lstStyle/>
                    <a:p>
                      <a:pPr>
                        <a:lnSpc>
                          <a:spcPct val="115000"/>
                        </a:lnSpc>
                        <a:spcAft>
                          <a:spcPts val="0"/>
                        </a:spcAft>
                      </a:pPr>
                      <a:r>
                        <a:rPr lang="en-GB" sz="1200">
                          <a:effectLst/>
                          <a:latin typeface="Letter-join Plus 40" panose="02000505000000020003" pitchFamily="50" charset="0"/>
                        </a:rPr>
                        <a:t>Reflection Time</a:t>
                      </a:r>
                      <a:endParaRPr lang="en-GB" sz="2000">
                        <a:effectLst/>
                        <a:latin typeface="Letter-join Plus 40" panose="02000505000000020003" pitchFamily="50" charset="0"/>
                        <a:ea typeface="Calibri"/>
                        <a:cs typeface="Times New Roman"/>
                      </a:endParaRPr>
                    </a:p>
                  </a:txBody>
                  <a:tcPr marL="68580" marR="68580" marT="0" marB="0"/>
                </a:tc>
                <a:tc>
                  <a:txBody>
                    <a:bodyPr/>
                    <a:lstStyle/>
                    <a:p>
                      <a:pPr>
                        <a:lnSpc>
                          <a:spcPct val="115000"/>
                        </a:lnSpc>
                        <a:spcAft>
                          <a:spcPts val="0"/>
                        </a:spcAft>
                      </a:pPr>
                      <a:r>
                        <a:rPr lang="en-GB" sz="1200" dirty="0">
                          <a:effectLst/>
                          <a:latin typeface="Letter-join Plus 40" panose="02000505000000020003" pitchFamily="50" charset="0"/>
                        </a:rPr>
                        <a:t>Child to sit outside the classroom and reflect on their behaviour (Written reflection for KS2) Have you made good choices? Have you shown care and kindness? Have you tried</a:t>
                      </a:r>
                      <a:r>
                        <a:rPr lang="en-GB" sz="1200" baseline="0" dirty="0">
                          <a:effectLst/>
                          <a:latin typeface="Letter-join Plus 40" panose="02000505000000020003" pitchFamily="50" charset="0"/>
                        </a:rPr>
                        <a:t> your best</a:t>
                      </a:r>
                      <a:r>
                        <a:rPr lang="en-GB" sz="1200" dirty="0">
                          <a:effectLst/>
                          <a:latin typeface="Letter-join Plus 40" panose="02000505000000020003" pitchFamily="50" charset="0"/>
                        </a:rPr>
                        <a:t>?</a:t>
                      </a:r>
                      <a:endParaRPr lang="en-GB" sz="2000" dirty="0">
                        <a:effectLst/>
                        <a:latin typeface="Letter-join Plus 40" panose="02000505000000020003" pitchFamily="50" charset="0"/>
                      </a:endParaRPr>
                    </a:p>
                    <a:p>
                      <a:pPr>
                        <a:lnSpc>
                          <a:spcPct val="115000"/>
                        </a:lnSpc>
                        <a:spcAft>
                          <a:spcPts val="0"/>
                        </a:spcAft>
                      </a:pPr>
                      <a:r>
                        <a:rPr lang="en-GB" sz="1200" dirty="0">
                          <a:effectLst/>
                          <a:latin typeface="Letter-join Plus 40" panose="02000505000000020003" pitchFamily="50" charset="0"/>
                        </a:rPr>
                        <a:t> </a:t>
                      </a:r>
                      <a:endParaRPr lang="en-GB" sz="2000" dirty="0">
                        <a:effectLst/>
                        <a:latin typeface="Letter-join Plus 40" panose="02000505000000020003" pitchFamily="50" charset="0"/>
                      </a:endParaRPr>
                    </a:p>
                    <a:p>
                      <a:pPr>
                        <a:lnSpc>
                          <a:spcPct val="115000"/>
                        </a:lnSpc>
                        <a:spcAft>
                          <a:spcPts val="0"/>
                        </a:spcAft>
                      </a:pPr>
                      <a:r>
                        <a:rPr lang="en-GB" sz="1200" dirty="0">
                          <a:effectLst/>
                          <a:latin typeface="Letter-join Plus 40" panose="02000505000000020003" pitchFamily="50" charset="0"/>
                        </a:rPr>
                        <a:t>Time missed out of class will be made up during the following break/lunch time. </a:t>
                      </a:r>
                    </a:p>
                    <a:p>
                      <a:pPr>
                        <a:lnSpc>
                          <a:spcPct val="115000"/>
                        </a:lnSpc>
                        <a:spcAft>
                          <a:spcPts val="0"/>
                        </a:spcAft>
                      </a:pPr>
                      <a:endParaRPr lang="en-GB" sz="2000" dirty="0">
                        <a:effectLst/>
                        <a:latin typeface="Letter-join Plus 40" panose="02000505000000020003" pitchFamily="50" charset="0"/>
                        <a:ea typeface="Calibri"/>
                        <a:cs typeface="Times New Roman"/>
                      </a:endParaRPr>
                    </a:p>
                  </a:txBody>
                  <a:tcPr marL="68580" marR="68580" marT="0" marB="0"/>
                </a:tc>
                <a:extLst>
                  <a:ext uri="{0D108BD9-81ED-4DB2-BD59-A6C34878D82A}">
                    <a16:rowId xmlns:a16="http://schemas.microsoft.com/office/drawing/2014/main" val="10003"/>
                  </a:ext>
                </a:extLst>
              </a:tr>
              <a:tr h="706755">
                <a:tc>
                  <a:txBody>
                    <a:bodyPr/>
                    <a:lstStyle/>
                    <a:p>
                      <a:pPr>
                        <a:lnSpc>
                          <a:spcPct val="115000"/>
                        </a:lnSpc>
                        <a:spcAft>
                          <a:spcPts val="0"/>
                        </a:spcAft>
                      </a:pPr>
                      <a:r>
                        <a:rPr lang="en-GB" sz="1200">
                          <a:effectLst/>
                          <a:latin typeface="Letter-join Plus 40" panose="02000505000000020003" pitchFamily="50" charset="0"/>
                        </a:rPr>
                        <a:t>Step Five</a:t>
                      </a:r>
                      <a:endParaRPr lang="en-GB" sz="2000">
                        <a:effectLst/>
                        <a:latin typeface="Letter-join Plus 40" panose="02000505000000020003" pitchFamily="50" charset="0"/>
                        <a:ea typeface="Calibri"/>
                        <a:cs typeface="Times New Roman"/>
                      </a:endParaRPr>
                    </a:p>
                  </a:txBody>
                  <a:tcPr marL="68580" marR="68580" marT="0" marB="0"/>
                </a:tc>
                <a:tc>
                  <a:txBody>
                    <a:bodyPr/>
                    <a:lstStyle/>
                    <a:p>
                      <a:pPr>
                        <a:lnSpc>
                          <a:spcPct val="115000"/>
                        </a:lnSpc>
                        <a:spcAft>
                          <a:spcPts val="0"/>
                        </a:spcAft>
                      </a:pPr>
                      <a:r>
                        <a:rPr lang="en-GB" sz="1200">
                          <a:effectLst/>
                          <a:latin typeface="Letter-join Plus 40" panose="02000505000000020003" pitchFamily="50" charset="0"/>
                        </a:rPr>
                        <a:t>Communication with Parents</a:t>
                      </a:r>
                      <a:endParaRPr lang="en-GB" sz="2000">
                        <a:effectLst/>
                        <a:latin typeface="Letter-join Plus 40" panose="02000505000000020003" pitchFamily="50" charset="0"/>
                        <a:ea typeface="Calibri"/>
                        <a:cs typeface="Times New Roman"/>
                      </a:endParaRPr>
                    </a:p>
                  </a:txBody>
                  <a:tcPr marL="68580" marR="68580" marT="0" marB="0"/>
                </a:tc>
                <a:tc>
                  <a:txBody>
                    <a:bodyPr/>
                    <a:lstStyle/>
                    <a:p>
                      <a:pPr>
                        <a:lnSpc>
                          <a:spcPct val="115000"/>
                        </a:lnSpc>
                        <a:spcAft>
                          <a:spcPts val="0"/>
                        </a:spcAft>
                      </a:pPr>
                      <a:r>
                        <a:rPr lang="en-GB" sz="1200" dirty="0">
                          <a:effectLst/>
                          <a:latin typeface="Letter-join Plus 40" panose="02000505000000020003" pitchFamily="50" charset="0"/>
                        </a:rPr>
                        <a:t>Arrange a same-day phone call or meeting when behaviour continues/ a serious offence happens </a:t>
                      </a:r>
                      <a:endParaRPr lang="en-GB" sz="2000" dirty="0">
                        <a:effectLst/>
                        <a:latin typeface="Letter-join Plus 40" panose="02000505000000020003" pitchFamily="50" charset="0"/>
                      </a:endParaRPr>
                    </a:p>
                    <a:p>
                      <a:pPr>
                        <a:lnSpc>
                          <a:spcPct val="115000"/>
                        </a:lnSpc>
                        <a:spcAft>
                          <a:spcPts val="0"/>
                        </a:spcAft>
                      </a:pPr>
                      <a:r>
                        <a:rPr lang="en-GB" sz="1200" dirty="0">
                          <a:effectLst/>
                          <a:latin typeface="Letter-join Plus 40" panose="02000505000000020003" pitchFamily="50" charset="0"/>
                        </a:rPr>
                        <a:t> </a:t>
                      </a:r>
                      <a:endParaRPr lang="en-GB" sz="2000" dirty="0">
                        <a:effectLst/>
                        <a:latin typeface="Letter-join Plus 40" panose="02000505000000020003" pitchFamily="50" charset="0"/>
                      </a:endParaRPr>
                    </a:p>
                    <a:p>
                      <a:pPr>
                        <a:lnSpc>
                          <a:spcPct val="115000"/>
                        </a:lnSpc>
                        <a:spcAft>
                          <a:spcPts val="0"/>
                        </a:spcAft>
                      </a:pPr>
                      <a:r>
                        <a:rPr lang="en-GB" sz="1200" dirty="0">
                          <a:effectLst/>
                          <a:latin typeface="Letter-join Plus 40" panose="02000505000000020003" pitchFamily="50" charset="0"/>
                        </a:rPr>
                        <a:t>Following this, a consequence will be shared and discussed with parents. </a:t>
                      </a:r>
                      <a:endParaRPr lang="en-GB" sz="2000" dirty="0">
                        <a:effectLst/>
                        <a:latin typeface="Letter-join Plus 40" panose="02000505000000020003" pitchFamily="50" charset="0"/>
                        <a:ea typeface="Calibri"/>
                        <a:cs typeface="Times New Roman"/>
                      </a:endParaRPr>
                    </a:p>
                  </a:txBody>
                  <a:tcPr marL="68580" marR="68580"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669768437"/>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75B4BD50270B54EBE97D108EB383446" ma:contentTypeVersion="18" ma:contentTypeDescription="Create a new document." ma:contentTypeScope="" ma:versionID="6bc100465932838d0a7ff13f78d07474">
  <xsd:schema xmlns:xsd="http://www.w3.org/2001/XMLSchema" xmlns:xs="http://www.w3.org/2001/XMLSchema" xmlns:p="http://schemas.microsoft.com/office/2006/metadata/properties" xmlns:ns2="d8350620-c932-4135-9fa6-2d43fccbb0d5" xmlns:ns3="022e057d-29a1-4b83-9a43-52d0f2e111ce" xmlns:ns4="cbb77337-49f3-4e26-8896-1fe72dd8bc4d" targetNamespace="http://schemas.microsoft.com/office/2006/metadata/properties" ma:root="true" ma:fieldsID="360df4b4273f7e8050d9e94eb7e20e55" ns2:_="" ns3:_="" ns4:_="">
    <xsd:import namespace="d8350620-c932-4135-9fa6-2d43fccbb0d5"/>
    <xsd:import namespace="022e057d-29a1-4b83-9a43-52d0f2e111ce"/>
    <xsd:import namespace="cbb77337-49f3-4e26-8896-1fe72dd8bc4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350620-c932-4135-9fa6-2d43fccbb0d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cb0a82f-5779-477b-863b-4a9e3f3fd0d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22e057d-29a1-4b83-9a43-52d0f2e111ce"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bb77337-49f3-4e26-8896-1fe72dd8bc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6c658f-9c7a-4ab5-b9dd-1cfe46576359}" ma:internalName="TaxCatchAll" ma:showField="CatchAllData" ma:web="cbb77337-49f3-4e26-8896-1fe72dd8bc4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8350620-c932-4135-9fa6-2d43fccbb0d5">
      <Terms xmlns="http://schemas.microsoft.com/office/infopath/2007/PartnerControls"/>
    </lcf76f155ced4ddcb4097134ff3c332f>
    <TaxCatchAll xmlns="cbb77337-49f3-4e26-8896-1fe72dd8bc4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F977E68-859B-4D88-85D5-22D5764F50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350620-c932-4135-9fa6-2d43fccbb0d5"/>
    <ds:schemaRef ds:uri="022e057d-29a1-4b83-9a43-52d0f2e111ce"/>
    <ds:schemaRef ds:uri="cbb77337-49f3-4e26-8896-1fe72dd8bc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E267517-C280-4C19-9CBB-11E543EA22B9}">
  <ds:schemaRefs>
    <ds:schemaRef ds:uri="http://purl.org/dc/elements/1.1/"/>
    <ds:schemaRef ds:uri="d8350620-c932-4135-9fa6-2d43fccbb0d5"/>
    <ds:schemaRef ds:uri="cbb77337-49f3-4e26-8896-1fe72dd8bc4d"/>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022e057d-29a1-4b83-9a43-52d0f2e111ce"/>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698A2E7F-E662-4674-A9D3-4CD399CCA13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Parcel</Template>
  <TotalTime>4050</TotalTime>
  <Words>1103</Words>
  <Application>Microsoft Office PowerPoint</Application>
  <PresentationFormat>On-screen Show (4:3)</PresentationFormat>
  <Paragraphs>151</Paragraphs>
  <Slides>14</Slides>
  <Notes>6</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Parcel</vt:lpstr>
      <vt:lpstr>OAK Class  Meet the Teacher</vt:lpstr>
      <vt:lpstr>Meet the Team</vt:lpstr>
      <vt:lpstr>PowerPoint Presentation</vt:lpstr>
      <vt:lpstr>Weekly Timetable</vt:lpstr>
      <vt:lpstr>Our Curriculum - Autumn Term </vt:lpstr>
      <vt:lpstr>PowerPoint Presentation</vt:lpstr>
      <vt:lpstr>Key Information- Equipment </vt:lpstr>
      <vt:lpstr>Parents as Partners- Role Models </vt:lpstr>
      <vt:lpstr>Parents as Partners- Safeguarding</vt:lpstr>
      <vt:lpstr>Parents as Partners- Learning</vt:lpstr>
      <vt:lpstr>Parents as Partners- Celebrate Success!</vt:lpstr>
      <vt:lpstr>Wellbeing</vt:lpstr>
      <vt:lpstr>Behaviour Blueprint</vt:lpstr>
      <vt:lpstr>Behaviour Blueprint</vt:lpstr>
    </vt:vector>
  </TitlesOfParts>
  <Company>Hadlow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Cherry Class Transition Meeting</dc:title>
  <dc:creator>Nicole Chapman</dc:creator>
  <cp:lastModifiedBy>Amelia</cp:lastModifiedBy>
  <cp:revision>56</cp:revision>
  <dcterms:created xsi:type="dcterms:W3CDTF">2018-07-12T08:29:56Z</dcterms:created>
  <dcterms:modified xsi:type="dcterms:W3CDTF">2025-09-02T07:38:22Z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0x010100175B4BD50270B54EBE97D108EB383446</vt:lpwstr>
  </property>
  <property fmtid="{D5CDD505-2E9C-101B-9397-08002B2CF9AE}" pid="3" name="MediaServiceImageTags">
    <vt:lpwstr/>
  </property>
</Properties>
</file>