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96" r:id="rId1"/>
  </p:sldMasterIdLst>
  <p:notesMasterIdLst>
    <p:notesMasterId r:id="rId26"/>
  </p:notesMasterIdLst>
  <p:handoutMasterIdLst>
    <p:handoutMasterId r:id="rId27"/>
  </p:handoutMasterIdLst>
  <p:sldIdLst>
    <p:sldId id="260" r:id="rId2"/>
    <p:sldId id="345" r:id="rId3"/>
    <p:sldId id="362" r:id="rId4"/>
    <p:sldId id="363" r:id="rId5"/>
    <p:sldId id="348" r:id="rId6"/>
    <p:sldId id="323" r:id="rId7"/>
    <p:sldId id="324" r:id="rId8"/>
    <p:sldId id="346" r:id="rId9"/>
    <p:sldId id="361" r:id="rId10"/>
    <p:sldId id="353" r:id="rId11"/>
    <p:sldId id="267" r:id="rId12"/>
    <p:sldId id="350" r:id="rId13"/>
    <p:sldId id="351" r:id="rId14"/>
    <p:sldId id="333" r:id="rId15"/>
    <p:sldId id="356" r:id="rId16"/>
    <p:sldId id="358" r:id="rId17"/>
    <p:sldId id="359" r:id="rId18"/>
    <p:sldId id="360" r:id="rId19"/>
    <p:sldId id="352" r:id="rId20"/>
    <p:sldId id="332" r:id="rId21"/>
    <p:sldId id="355" r:id="rId22"/>
    <p:sldId id="344" r:id="rId23"/>
    <p:sldId id="336" r:id="rId24"/>
    <p:sldId id="354" r:id="rId2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006666"/>
    <a:srgbClr val="3333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5" autoAdjust="0"/>
    <p:restoredTop sz="94660"/>
  </p:normalViewPr>
  <p:slideViewPr>
    <p:cSldViewPr>
      <p:cViewPr varScale="1">
        <p:scale>
          <a:sx n="107" d="100"/>
          <a:sy n="107" d="100"/>
        </p:scale>
        <p:origin x="900"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notesViewPr>
    <p:cSldViewPr>
      <p:cViewPr varScale="1">
        <p:scale>
          <a:sx n="82" d="100"/>
          <a:sy n="82" d="100"/>
        </p:scale>
        <p:origin x="-1392"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1" y="0"/>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35843" name="Rectangle 3"/>
          <p:cNvSpPr>
            <a:spLocks noGrp="1" noChangeArrowheads="1"/>
          </p:cNvSpPr>
          <p:nvPr>
            <p:ph type="dt" sz="quarter" idx="1"/>
          </p:nvPr>
        </p:nvSpPr>
        <p:spPr bwMode="auto">
          <a:xfrm>
            <a:off x="3850344" y="0"/>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35844" name="Rectangle 4"/>
          <p:cNvSpPr>
            <a:spLocks noGrp="1" noChangeArrowheads="1"/>
          </p:cNvSpPr>
          <p:nvPr>
            <p:ph type="ftr" sz="quarter" idx="2"/>
          </p:nvPr>
        </p:nvSpPr>
        <p:spPr bwMode="auto">
          <a:xfrm>
            <a:off x="1" y="9428716"/>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35845" name="Rectangle 5"/>
          <p:cNvSpPr>
            <a:spLocks noGrp="1" noChangeArrowheads="1"/>
          </p:cNvSpPr>
          <p:nvPr>
            <p:ph type="sldNum" sz="quarter" idx="3"/>
          </p:nvPr>
        </p:nvSpPr>
        <p:spPr bwMode="auto">
          <a:xfrm>
            <a:off x="3850344" y="9428716"/>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b="0">
                <a:latin typeface="Arial" panose="020B0604020202020204" pitchFamily="34" charset="0"/>
              </a:defRPr>
            </a:lvl1pPr>
          </a:lstStyle>
          <a:p>
            <a:pPr>
              <a:defRPr/>
            </a:pPr>
            <a:fld id="{5EFB6526-5A69-4334-80B0-252DEEEBB8F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1" y="0"/>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40963" name="Rectangle 3"/>
          <p:cNvSpPr>
            <a:spLocks noGrp="1" noChangeArrowheads="1"/>
          </p:cNvSpPr>
          <p:nvPr>
            <p:ph type="dt" idx="1"/>
          </p:nvPr>
        </p:nvSpPr>
        <p:spPr bwMode="auto">
          <a:xfrm>
            <a:off x="3850344" y="0"/>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4096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40965" name="Rectangle 5"/>
          <p:cNvSpPr>
            <a:spLocks noGrp="1" noChangeArrowheads="1"/>
          </p:cNvSpPr>
          <p:nvPr>
            <p:ph type="body" sz="quarter" idx="3"/>
          </p:nvPr>
        </p:nvSpPr>
        <p:spPr bwMode="auto">
          <a:xfrm>
            <a:off x="680395" y="4715153"/>
            <a:ext cx="5436886"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0966" name="Rectangle 6"/>
          <p:cNvSpPr>
            <a:spLocks noGrp="1" noChangeArrowheads="1"/>
          </p:cNvSpPr>
          <p:nvPr>
            <p:ph type="ftr" sz="quarter" idx="4"/>
          </p:nvPr>
        </p:nvSpPr>
        <p:spPr bwMode="auto">
          <a:xfrm>
            <a:off x="1" y="9428716"/>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b="0">
                <a:latin typeface="Arial" charset="0"/>
                <a:ea typeface="ＭＳ Ｐゴシック" charset="0"/>
                <a:cs typeface="+mn-cs"/>
              </a:defRPr>
            </a:lvl1pPr>
          </a:lstStyle>
          <a:p>
            <a:pPr>
              <a:defRPr/>
            </a:pPr>
            <a:endParaRPr lang="en-GB"/>
          </a:p>
        </p:txBody>
      </p:sp>
      <p:sp>
        <p:nvSpPr>
          <p:cNvPr id="40967" name="Rectangle 7"/>
          <p:cNvSpPr>
            <a:spLocks noGrp="1" noChangeArrowheads="1"/>
          </p:cNvSpPr>
          <p:nvPr>
            <p:ph type="sldNum" sz="quarter" idx="5"/>
          </p:nvPr>
        </p:nvSpPr>
        <p:spPr bwMode="auto">
          <a:xfrm>
            <a:off x="3850344" y="9428716"/>
            <a:ext cx="2945764"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b="0">
                <a:latin typeface="Arial" panose="020B0604020202020204" pitchFamily="34" charset="0"/>
              </a:defRPr>
            </a:lvl1pPr>
          </a:lstStyle>
          <a:p>
            <a:pPr>
              <a:defRPr/>
            </a:pPr>
            <a:fld id="{E1C031D8-BD92-488D-A8F9-085836F1C7E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8DF54BA0-27A3-48A6-98D8-2EEB2A41FBED}" type="slidenum">
              <a:rPr lang="en-GB" altLang="en-US" smtClean="0"/>
              <a:pPr eaLnBrk="1" hangingPunct="1">
                <a:spcBef>
                  <a:spcPct val="0"/>
                </a:spcBef>
                <a:defRPr/>
              </a:pPr>
              <a:t>1</a:t>
            </a:fld>
            <a:endParaRPr lang="en-GB" altLang="en-US"/>
          </a:p>
        </p:txBody>
      </p:sp>
      <p:sp>
        <p:nvSpPr>
          <p:cNvPr id="41986"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41987" name="Rectangle 3"/>
          <p:cNvSpPr>
            <a:spLocks noGrp="1" noChangeArrowheads="1"/>
          </p:cNvSpPr>
          <p:nvPr>
            <p:ph type="body" idx="1"/>
          </p:nvPr>
        </p:nvSpPr>
        <p:spPr>
          <a:xfrm>
            <a:off x="906148" y="4715153"/>
            <a:ext cx="4985380" cy="4466987"/>
          </a:xfrm>
        </p:spPr>
        <p:txBody>
          <a:bodyPr/>
          <a:lstStyle/>
          <a:p>
            <a:pPr eaLnBrk="1" hangingPunct="1">
              <a:defRPr/>
            </a:pPr>
            <a:endParaRPr lang="en-US">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a:t>
            </a:fld>
            <a:endParaRPr lang="en-GB" altLang="en-US"/>
          </a:p>
        </p:txBody>
      </p:sp>
    </p:spTree>
    <p:extLst>
      <p:ext uri="{BB962C8B-B14F-4D97-AF65-F5344CB8AC3E}">
        <p14:creationId xmlns:p14="http://schemas.microsoft.com/office/powerpoint/2010/main" val="1248277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CAT4 does </a:t>
            </a:r>
            <a:r>
              <a:rPr lang="en-GB" b="1" dirty="0"/>
              <a:t>not convert into Kent Test scores</a:t>
            </a:r>
            <a:r>
              <a:rPr lang="en-GB" dirty="0"/>
              <a:t> But: CAT4 around </a:t>
            </a:r>
            <a:r>
              <a:rPr lang="en-GB" b="1" dirty="0"/>
              <a:t>105–110+</a:t>
            </a:r>
            <a:r>
              <a:rPr lang="en-GB" dirty="0"/>
              <a:t> → usually indicates a child </a:t>
            </a:r>
            <a:r>
              <a:rPr lang="en-GB" i="1" dirty="0"/>
              <a:t>can reach 106+ in Kent Test with normal preparation including test practice</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3</a:t>
            </a:fld>
            <a:endParaRPr lang="en-GB" altLang="en-US"/>
          </a:p>
        </p:txBody>
      </p:sp>
    </p:spTree>
    <p:extLst>
      <p:ext uri="{BB962C8B-B14F-4D97-AF65-F5344CB8AC3E}">
        <p14:creationId xmlns:p14="http://schemas.microsoft.com/office/powerpoint/2010/main" val="442693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4</a:t>
            </a:fld>
            <a:endParaRPr lang="en-GB" altLang="en-US"/>
          </a:p>
        </p:txBody>
      </p:sp>
    </p:spTree>
    <p:extLst>
      <p:ext uri="{BB962C8B-B14F-4D97-AF65-F5344CB8AC3E}">
        <p14:creationId xmlns:p14="http://schemas.microsoft.com/office/powerpoint/2010/main" val="1406797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Is not intended to inflate test results but to enable equal access to test paper by allowing for normal SEND adapted provision. </a:t>
            </a:r>
          </a:p>
          <a:p>
            <a:r>
              <a:rPr lang="en-GB" dirty="0"/>
              <a:t>Special arrangements booklet- to clarify any questions </a:t>
            </a:r>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5</a:t>
            </a:fld>
            <a:endParaRPr lang="en-GB" altLang="en-US"/>
          </a:p>
        </p:txBody>
      </p:sp>
    </p:spTree>
    <p:extLst>
      <p:ext uri="{BB962C8B-B14F-4D97-AF65-F5344CB8AC3E}">
        <p14:creationId xmlns:p14="http://schemas.microsoft.com/office/powerpoint/2010/main" val="1595042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6</a:t>
            </a:fld>
            <a:endParaRPr lang="en-GB" altLang="en-US"/>
          </a:p>
        </p:txBody>
      </p:sp>
    </p:spTree>
    <p:extLst>
      <p:ext uri="{BB962C8B-B14F-4D97-AF65-F5344CB8AC3E}">
        <p14:creationId xmlns:p14="http://schemas.microsoft.com/office/powerpoint/2010/main" val="240066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7</a:t>
            </a:fld>
            <a:endParaRPr lang="en-GB" altLang="en-US"/>
          </a:p>
        </p:txBody>
      </p:sp>
    </p:spTree>
    <p:extLst>
      <p:ext uri="{BB962C8B-B14F-4D97-AF65-F5344CB8AC3E}">
        <p14:creationId xmlns:p14="http://schemas.microsoft.com/office/powerpoint/2010/main" val="1543326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32 grammar</a:t>
            </a:r>
            <a:r>
              <a:rPr lang="en-GB" baseline="0" dirty="0"/>
              <a:t> schools- </a:t>
            </a:r>
            <a:endParaRPr lang="en-GB" dirty="0"/>
          </a:p>
        </p:txBody>
      </p:sp>
      <p:sp>
        <p:nvSpPr>
          <p:cNvPr id="4" name="Slide Number Placeholder 3"/>
          <p:cNvSpPr>
            <a:spLocks noGrp="1"/>
          </p:cNvSpPr>
          <p:nvPr>
            <p:ph type="sldNum" sz="quarter" idx="10"/>
          </p:nvPr>
        </p:nvSpPr>
        <p:spPr/>
        <p:txBody>
          <a:bodyPr/>
          <a:lstStyle/>
          <a:p>
            <a:pPr>
              <a:defRPr/>
            </a:pPr>
            <a:fld id="{E1C031D8-BD92-488D-A8F9-085836F1C7E1}" type="slidenum">
              <a:rPr lang="en-GB" altLang="en-US" smtClean="0"/>
              <a:pPr>
                <a:defRPr/>
              </a:pPr>
              <a:t>8</a:t>
            </a:fld>
            <a:endParaRPr lang="en-GB" altLang="en-US"/>
          </a:p>
        </p:txBody>
      </p:sp>
    </p:spTree>
    <p:extLst>
      <p:ext uri="{BB962C8B-B14F-4D97-AF65-F5344CB8AC3E}">
        <p14:creationId xmlns:p14="http://schemas.microsoft.com/office/powerpoint/2010/main" val="3616909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9</a:t>
            </a:fld>
            <a:endParaRPr lang="en-GB" altLang="en-US"/>
          </a:p>
        </p:txBody>
      </p:sp>
    </p:spTree>
    <p:extLst>
      <p:ext uri="{BB962C8B-B14F-4D97-AF65-F5344CB8AC3E}">
        <p14:creationId xmlns:p14="http://schemas.microsoft.com/office/powerpoint/2010/main" val="25852078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4FB1263A-A0D0-410C-865F-1DFDDADD70D4}" type="slidenum">
              <a:rPr lang="en-GB" altLang="en-US" smtClean="0"/>
              <a:pPr eaLnBrk="1" hangingPunct="1">
                <a:spcBef>
                  <a:spcPct val="0"/>
                </a:spcBef>
                <a:defRPr/>
              </a:pPr>
              <a:t>10</a:t>
            </a:fld>
            <a:endParaRPr lang="en-GB" altLang="en-US"/>
          </a:p>
        </p:txBody>
      </p:sp>
      <p:sp>
        <p:nvSpPr>
          <p:cNvPr id="136194"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136195" name="Rectangle 3"/>
          <p:cNvSpPr>
            <a:spLocks noGrp="1" noChangeArrowheads="1"/>
          </p:cNvSpPr>
          <p:nvPr>
            <p:ph type="body" idx="1"/>
          </p:nvPr>
        </p:nvSpPr>
        <p:spPr>
          <a:xfrm>
            <a:off x="906148" y="4715153"/>
            <a:ext cx="4985380" cy="4466987"/>
          </a:xfrm>
        </p:spPr>
        <p:txBody>
          <a:bodyPr/>
          <a:lstStyle/>
          <a:p>
            <a:pPr eaLnBrk="1" hangingPunct="1">
              <a:defRPr/>
            </a:pPr>
            <a:endParaRPr lang="en-US">
              <a:cs typeface="+mn-cs"/>
            </a:endParaRPr>
          </a:p>
        </p:txBody>
      </p:sp>
    </p:spTree>
    <p:extLst>
      <p:ext uri="{BB962C8B-B14F-4D97-AF65-F5344CB8AC3E}">
        <p14:creationId xmlns:p14="http://schemas.microsoft.com/office/powerpoint/2010/main" val="3736750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4FB1263A-A0D0-410C-865F-1DFDDADD70D4}" type="slidenum">
              <a:rPr lang="en-GB" altLang="en-US" smtClean="0"/>
              <a:pPr eaLnBrk="1" hangingPunct="1">
                <a:spcBef>
                  <a:spcPct val="0"/>
                </a:spcBef>
                <a:defRPr/>
              </a:pPr>
              <a:t>11</a:t>
            </a:fld>
            <a:endParaRPr lang="en-GB" altLang="en-US"/>
          </a:p>
        </p:txBody>
      </p:sp>
      <p:sp>
        <p:nvSpPr>
          <p:cNvPr id="136194"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136195" name="Rectangle 3"/>
          <p:cNvSpPr>
            <a:spLocks noGrp="1" noChangeArrowheads="1"/>
          </p:cNvSpPr>
          <p:nvPr>
            <p:ph type="body" idx="1"/>
          </p:nvPr>
        </p:nvSpPr>
        <p:spPr>
          <a:xfrm>
            <a:off x="906148" y="4715153"/>
            <a:ext cx="4985380" cy="4466987"/>
          </a:xfrm>
        </p:spPr>
        <p:txBody>
          <a:bodyPr/>
          <a:lstStyle/>
          <a:p>
            <a:pPr eaLnBrk="1" hangingPunct="1">
              <a:defRPr/>
            </a:pPr>
            <a:endParaRPr lang="en-US">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4FB1263A-A0D0-410C-865F-1DFDDADD70D4}" type="slidenum">
              <a:rPr lang="en-GB" altLang="en-US" smtClean="0"/>
              <a:pPr eaLnBrk="1" hangingPunct="1">
                <a:spcBef>
                  <a:spcPct val="0"/>
                </a:spcBef>
                <a:defRPr/>
              </a:pPr>
              <a:t>12</a:t>
            </a:fld>
            <a:endParaRPr lang="en-GB" altLang="en-US"/>
          </a:p>
        </p:txBody>
      </p:sp>
      <p:sp>
        <p:nvSpPr>
          <p:cNvPr id="136194"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136195" name="Rectangle 3"/>
          <p:cNvSpPr>
            <a:spLocks noGrp="1" noChangeArrowheads="1"/>
          </p:cNvSpPr>
          <p:nvPr>
            <p:ph type="body" idx="1"/>
          </p:nvPr>
        </p:nvSpPr>
        <p:spPr>
          <a:xfrm>
            <a:off x="906148" y="4715153"/>
            <a:ext cx="4985380" cy="4466987"/>
          </a:xfrm>
        </p:spPr>
        <p:txBody>
          <a:bodyPr/>
          <a:lstStyle/>
          <a:p>
            <a:pPr eaLnBrk="1" hangingPunct="1">
              <a:defRPr/>
            </a:pPr>
            <a:endParaRPr lang="en-US">
              <a:cs typeface="+mn-cs"/>
            </a:endParaRPr>
          </a:p>
        </p:txBody>
      </p:sp>
    </p:spTree>
    <p:extLst>
      <p:ext uri="{BB962C8B-B14F-4D97-AF65-F5344CB8AC3E}">
        <p14:creationId xmlns:p14="http://schemas.microsoft.com/office/powerpoint/2010/main" val="1260259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4FB1263A-A0D0-410C-865F-1DFDDADD70D4}" type="slidenum">
              <a:rPr lang="en-GB" altLang="en-US" smtClean="0"/>
              <a:pPr eaLnBrk="1" hangingPunct="1">
                <a:spcBef>
                  <a:spcPct val="0"/>
                </a:spcBef>
                <a:defRPr/>
              </a:pPr>
              <a:t>13</a:t>
            </a:fld>
            <a:endParaRPr lang="en-GB" altLang="en-US"/>
          </a:p>
        </p:txBody>
      </p:sp>
      <p:sp>
        <p:nvSpPr>
          <p:cNvPr id="136194"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136195" name="Rectangle 3"/>
          <p:cNvSpPr>
            <a:spLocks noGrp="1" noChangeArrowheads="1"/>
          </p:cNvSpPr>
          <p:nvPr>
            <p:ph type="body" idx="1"/>
          </p:nvPr>
        </p:nvSpPr>
        <p:spPr>
          <a:xfrm>
            <a:off x="906148" y="4715153"/>
            <a:ext cx="4985380" cy="4466987"/>
          </a:xfrm>
        </p:spPr>
        <p:txBody>
          <a:bodyPr/>
          <a:lstStyle/>
          <a:p>
            <a:pPr eaLnBrk="1" hangingPunct="1">
              <a:defRPr/>
            </a:pPr>
            <a:r>
              <a:rPr lang="en-US" dirty="0">
                <a:cs typeface="+mn-cs"/>
              </a:rPr>
              <a:t>Children are giving around 5 titles to choose from- covering a range of genres. Poem, story,</a:t>
            </a:r>
            <a:r>
              <a:rPr lang="en-US" baseline="0" dirty="0">
                <a:cs typeface="+mn-cs"/>
              </a:rPr>
              <a:t> information, explanation, persuasive etc. </a:t>
            </a:r>
            <a:endParaRPr lang="en-US" dirty="0">
              <a:cs typeface="+mn-cs"/>
            </a:endParaRPr>
          </a:p>
        </p:txBody>
      </p:sp>
    </p:spTree>
    <p:extLst>
      <p:ext uri="{BB962C8B-B14F-4D97-AF65-F5344CB8AC3E}">
        <p14:creationId xmlns:p14="http://schemas.microsoft.com/office/powerpoint/2010/main" val="3307417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need to achieve well across all 3 areas (Maths/English/Reasoning)</a:t>
            </a:r>
            <a:r>
              <a:rPr lang="en-GB" baseline="0" dirty="0"/>
              <a:t> to pass the test and be recommended grammar school.</a:t>
            </a:r>
            <a:endParaRPr lang="en-GB" dirty="0"/>
          </a:p>
        </p:txBody>
      </p:sp>
      <p:sp>
        <p:nvSpPr>
          <p:cNvPr id="4" name="Slide Number Placeholder 3"/>
          <p:cNvSpPr>
            <a:spLocks noGrp="1"/>
          </p:cNvSpPr>
          <p:nvPr>
            <p:ph type="sldNum" sz="quarter" idx="10"/>
          </p:nvPr>
        </p:nvSpPr>
        <p:spPr/>
        <p:txBody>
          <a:bodyPr/>
          <a:lstStyle/>
          <a:p>
            <a:pPr>
              <a:defRPr/>
            </a:pPr>
            <a:fld id="{E1C031D8-BD92-488D-A8F9-085836F1C7E1}" type="slidenum">
              <a:rPr lang="en-GB" altLang="en-US" smtClean="0"/>
              <a:pPr>
                <a:defRPr/>
              </a:pPr>
              <a:t>14</a:t>
            </a:fld>
            <a:endParaRPr lang="en-GB" altLang="en-US"/>
          </a:p>
        </p:txBody>
      </p:sp>
    </p:spTree>
    <p:extLst>
      <p:ext uri="{BB962C8B-B14F-4D97-AF65-F5344CB8AC3E}">
        <p14:creationId xmlns:p14="http://schemas.microsoft.com/office/powerpoint/2010/main" val="4155218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15</a:t>
            </a:fld>
            <a:endParaRPr lang="en-GB" altLang="en-US"/>
          </a:p>
        </p:txBody>
      </p:sp>
    </p:spTree>
    <p:extLst>
      <p:ext uri="{BB962C8B-B14F-4D97-AF65-F5344CB8AC3E}">
        <p14:creationId xmlns:p14="http://schemas.microsoft.com/office/powerpoint/2010/main" val="9301390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need to achieve well across all 3 areas (Maths/English/Reasoning)</a:t>
            </a:r>
            <a:r>
              <a:rPr lang="en-GB" baseline="0" dirty="0"/>
              <a:t> to pass the test and be recommended grammar school.</a:t>
            </a:r>
            <a:endParaRPr lang="en-GB" dirty="0"/>
          </a:p>
        </p:txBody>
      </p:sp>
      <p:sp>
        <p:nvSpPr>
          <p:cNvPr id="4" name="Slide Number Placeholder 3"/>
          <p:cNvSpPr>
            <a:spLocks noGrp="1"/>
          </p:cNvSpPr>
          <p:nvPr>
            <p:ph type="sldNum" sz="quarter" idx="10"/>
          </p:nvPr>
        </p:nvSpPr>
        <p:spPr/>
        <p:txBody>
          <a:bodyPr/>
          <a:lstStyle/>
          <a:p>
            <a:pPr>
              <a:defRPr/>
            </a:pPr>
            <a:fld id="{E1C031D8-BD92-488D-A8F9-085836F1C7E1}" type="slidenum">
              <a:rPr lang="en-GB" altLang="en-US" smtClean="0"/>
              <a:pPr>
                <a:defRPr/>
              </a:pPr>
              <a:t>16</a:t>
            </a:fld>
            <a:endParaRPr lang="en-GB" altLang="en-US"/>
          </a:p>
        </p:txBody>
      </p:sp>
    </p:spTree>
    <p:extLst>
      <p:ext uri="{BB962C8B-B14F-4D97-AF65-F5344CB8AC3E}">
        <p14:creationId xmlns:p14="http://schemas.microsoft.com/office/powerpoint/2010/main" val="3250753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need to achieve well across all 3 areas (Maths/English/Reasoning)</a:t>
            </a:r>
            <a:r>
              <a:rPr lang="en-GB" baseline="0" dirty="0"/>
              <a:t> to pass the test and be recommended grammar school.</a:t>
            </a:r>
            <a:endParaRPr lang="en-GB" dirty="0"/>
          </a:p>
        </p:txBody>
      </p:sp>
      <p:sp>
        <p:nvSpPr>
          <p:cNvPr id="4" name="Slide Number Placeholder 3"/>
          <p:cNvSpPr>
            <a:spLocks noGrp="1"/>
          </p:cNvSpPr>
          <p:nvPr>
            <p:ph type="sldNum" sz="quarter" idx="10"/>
          </p:nvPr>
        </p:nvSpPr>
        <p:spPr/>
        <p:txBody>
          <a:bodyPr/>
          <a:lstStyle/>
          <a:p>
            <a:pPr>
              <a:defRPr/>
            </a:pPr>
            <a:fld id="{E1C031D8-BD92-488D-A8F9-085836F1C7E1}" type="slidenum">
              <a:rPr lang="en-GB" altLang="en-US" smtClean="0"/>
              <a:pPr>
                <a:defRPr/>
              </a:pPr>
              <a:t>17</a:t>
            </a:fld>
            <a:endParaRPr lang="en-GB" altLang="en-US"/>
          </a:p>
        </p:txBody>
      </p:sp>
    </p:spTree>
    <p:extLst>
      <p:ext uri="{BB962C8B-B14F-4D97-AF65-F5344CB8AC3E}">
        <p14:creationId xmlns:p14="http://schemas.microsoft.com/office/powerpoint/2010/main" val="3396016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need to achieve well across all 3 areas (Maths/English/Reasoning)</a:t>
            </a:r>
            <a:r>
              <a:rPr lang="en-GB" baseline="0" dirty="0"/>
              <a:t> to pass the test and be recommended grammar school.</a:t>
            </a:r>
            <a:endParaRPr lang="en-GB" dirty="0"/>
          </a:p>
        </p:txBody>
      </p:sp>
      <p:sp>
        <p:nvSpPr>
          <p:cNvPr id="4" name="Slide Number Placeholder 3"/>
          <p:cNvSpPr>
            <a:spLocks noGrp="1"/>
          </p:cNvSpPr>
          <p:nvPr>
            <p:ph type="sldNum" sz="quarter" idx="10"/>
          </p:nvPr>
        </p:nvSpPr>
        <p:spPr/>
        <p:txBody>
          <a:bodyPr/>
          <a:lstStyle/>
          <a:p>
            <a:pPr>
              <a:defRPr/>
            </a:pPr>
            <a:fld id="{E1C031D8-BD92-488D-A8F9-085836F1C7E1}" type="slidenum">
              <a:rPr lang="en-GB" altLang="en-US" smtClean="0"/>
              <a:pPr>
                <a:defRPr/>
              </a:pPr>
              <a:t>18</a:t>
            </a:fld>
            <a:endParaRPr lang="en-GB" altLang="en-US"/>
          </a:p>
        </p:txBody>
      </p:sp>
    </p:spTree>
    <p:extLst>
      <p:ext uri="{BB962C8B-B14F-4D97-AF65-F5344CB8AC3E}">
        <p14:creationId xmlns:p14="http://schemas.microsoft.com/office/powerpoint/2010/main" val="2346563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defRPr/>
            </a:pPr>
            <a:fld id="{4FB1263A-A0D0-410C-865F-1DFDDADD70D4}" type="slidenum">
              <a:rPr lang="en-GB" altLang="en-US" smtClean="0"/>
              <a:pPr eaLnBrk="1" hangingPunct="1">
                <a:spcBef>
                  <a:spcPct val="0"/>
                </a:spcBef>
                <a:defRPr/>
              </a:pPr>
              <a:t>19</a:t>
            </a:fld>
            <a:endParaRPr lang="en-GB" altLang="en-US"/>
          </a:p>
        </p:txBody>
      </p:sp>
      <p:sp>
        <p:nvSpPr>
          <p:cNvPr id="136194" name="Rectangle 2"/>
          <p:cNvSpPr>
            <a:spLocks noGrp="1" noRot="1" noChangeAspect="1" noChangeArrowheads="1" noTextEdit="1"/>
          </p:cNvSpPr>
          <p:nvPr>
            <p:ph type="sldImg"/>
          </p:nvPr>
        </p:nvSpPr>
        <p:spPr>
          <a:xfrm>
            <a:off x="920750" y="744538"/>
            <a:ext cx="4960938" cy="3721100"/>
          </a:xfrm>
          <a:ln/>
          <a:extLst>
            <a:ext uri="{FAA26D3D-D897-4be2-8F04-BA451C77F1D7}"/>
          </a:extLst>
        </p:spPr>
      </p:sp>
      <p:sp>
        <p:nvSpPr>
          <p:cNvPr id="136195" name="Rectangle 3"/>
          <p:cNvSpPr>
            <a:spLocks noGrp="1" noChangeArrowheads="1"/>
          </p:cNvSpPr>
          <p:nvPr>
            <p:ph type="body" idx="1"/>
          </p:nvPr>
        </p:nvSpPr>
        <p:spPr>
          <a:xfrm>
            <a:off x="906148" y="4715153"/>
            <a:ext cx="4985380" cy="4466987"/>
          </a:xfrm>
        </p:spPr>
        <p:txBody>
          <a:bodyPr/>
          <a:lstStyle/>
          <a:p>
            <a:pPr eaLnBrk="1" hangingPunct="1">
              <a:defRPr/>
            </a:pPr>
            <a:r>
              <a:rPr lang="en-US" dirty="0">
                <a:cs typeface="+mn-cs"/>
              </a:rPr>
              <a:t>Children are giving around 5 titles to choose from- covering a range of genres. Poem, story,</a:t>
            </a:r>
            <a:r>
              <a:rPr lang="en-US" baseline="0" dirty="0">
                <a:cs typeface="+mn-cs"/>
              </a:rPr>
              <a:t> information, explanation, persuasive etc. </a:t>
            </a:r>
            <a:endParaRPr lang="en-US" dirty="0">
              <a:cs typeface="+mn-cs"/>
            </a:endParaRPr>
          </a:p>
        </p:txBody>
      </p:sp>
    </p:spTree>
    <p:extLst>
      <p:ext uri="{BB962C8B-B14F-4D97-AF65-F5344CB8AC3E}">
        <p14:creationId xmlns:p14="http://schemas.microsoft.com/office/powerpoint/2010/main" val="32787548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20</a:t>
            </a:fld>
            <a:endParaRPr lang="en-GB" altLang="en-US"/>
          </a:p>
        </p:txBody>
      </p:sp>
    </p:spTree>
    <p:extLst>
      <p:ext uri="{BB962C8B-B14F-4D97-AF65-F5344CB8AC3E}">
        <p14:creationId xmlns:p14="http://schemas.microsoft.com/office/powerpoint/2010/main" val="16010939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21</a:t>
            </a:fld>
            <a:endParaRPr lang="en-GB" altLang="en-US"/>
          </a:p>
        </p:txBody>
      </p:sp>
    </p:spTree>
    <p:extLst>
      <p:ext uri="{BB962C8B-B14F-4D97-AF65-F5344CB8AC3E}">
        <p14:creationId xmlns:p14="http://schemas.microsoft.com/office/powerpoint/2010/main" val="1062835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22</a:t>
            </a:fld>
            <a:endParaRPr lang="en-GB" altLang="en-US"/>
          </a:p>
        </p:txBody>
      </p:sp>
    </p:spTree>
    <p:extLst>
      <p:ext uri="{BB962C8B-B14F-4D97-AF65-F5344CB8AC3E}">
        <p14:creationId xmlns:p14="http://schemas.microsoft.com/office/powerpoint/2010/main" val="10594897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23</a:t>
            </a:fld>
            <a:endParaRPr lang="en-GB" altLang="en-US"/>
          </a:p>
        </p:txBody>
      </p:sp>
    </p:spTree>
    <p:extLst>
      <p:ext uri="{BB962C8B-B14F-4D97-AF65-F5344CB8AC3E}">
        <p14:creationId xmlns:p14="http://schemas.microsoft.com/office/powerpoint/2010/main" val="25808535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E1C031D8-BD92-488D-A8F9-085836F1C7E1}" type="slidenum">
              <a:rPr lang="en-GB" altLang="en-US" smtClean="0"/>
              <a:pPr>
                <a:defRPr/>
              </a:pPr>
              <a:t>24</a:t>
            </a:fld>
            <a:endParaRPr lang="en-GB" altLang="en-US"/>
          </a:p>
        </p:txBody>
      </p:sp>
    </p:spTree>
    <p:extLst>
      <p:ext uri="{BB962C8B-B14F-4D97-AF65-F5344CB8AC3E}">
        <p14:creationId xmlns:p14="http://schemas.microsoft.com/office/powerpoint/2010/main" val="4254803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D375166-976A-485B-9497-ED5AAA3425DB}"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4218C23-A41A-4062-BD5B-1D3C82655416}" type="slidenum">
              <a:rPr lang="en-GB" smtClean="0"/>
              <a:pPr>
                <a:defRPr/>
              </a:pPr>
              <a:t>‹#›</a:t>
            </a:fld>
            <a:endParaRPr lang="en-GB"/>
          </a:p>
        </p:txBody>
      </p:sp>
    </p:spTree>
    <p:extLst>
      <p:ext uri="{BB962C8B-B14F-4D97-AF65-F5344CB8AC3E}">
        <p14:creationId xmlns:p14="http://schemas.microsoft.com/office/powerpoint/2010/main" val="196443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6A463CED-8DE5-42DD-93FE-8BEE3AEA316D}"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AB8B160-283D-46FD-A281-E4F1D35E932B}" type="slidenum">
              <a:rPr lang="en-GB" smtClean="0"/>
              <a:pPr>
                <a:defRPr/>
              </a:pPr>
              <a:t>‹#›</a:t>
            </a:fld>
            <a:endParaRPr lang="en-GB"/>
          </a:p>
        </p:txBody>
      </p:sp>
    </p:spTree>
    <p:extLst>
      <p:ext uri="{BB962C8B-B14F-4D97-AF65-F5344CB8AC3E}">
        <p14:creationId xmlns:p14="http://schemas.microsoft.com/office/powerpoint/2010/main" val="415265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B66BFFE9-DE05-415A-9349-E1BB526904F0}"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9F54925-020F-4C34-A9EB-F4D699C7D2C5}" type="slidenum">
              <a:rPr lang="en-GB" smtClean="0"/>
              <a:pPr>
                <a:defRPr/>
              </a:pPr>
              <a:t>‹#›</a:t>
            </a:fld>
            <a:endParaRPr lang="en-GB"/>
          </a:p>
        </p:txBody>
      </p:sp>
    </p:spTree>
    <p:extLst>
      <p:ext uri="{BB962C8B-B14F-4D97-AF65-F5344CB8AC3E}">
        <p14:creationId xmlns:p14="http://schemas.microsoft.com/office/powerpoint/2010/main" val="296425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C8A4BBAC-85B7-47C2-B0A4-C9A1F695FE1C}" type="datetimeFigureOut">
              <a:rPr lang="en-GB" smtClean="0"/>
              <a:pPr>
                <a:defRPr/>
              </a:pPr>
              <a:t>03/06/2026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5ECA4060-6813-43C4-BAB6-C42192F21408}" type="slidenum">
              <a:rPr lang="en-GB" smtClean="0"/>
              <a:pPr>
                <a:defRPr/>
              </a:pPr>
              <a:t>‹#›</a:t>
            </a:fld>
            <a:endParaRPr lang="en-GB"/>
          </a:p>
        </p:txBody>
      </p:sp>
    </p:spTree>
    <p:extLst>
      <p:ext uri="{BB962C8B-B14F-4D97-AF65-F5344CB8AC3E}">
        <p14:creationId xmlns:p14="http://schemas.microsoft.com/office/powerpoint/2010/main" val="410863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1206D7D3-D99B-4FF5-B726-14B177321F66}" type="datetimeFigureOut">
              <a:rPr lang="en-GB" smtClean="0"/>
              <a:pPr>
                <a:defRPr/>
              </a:pPr>
              <a:t>03/06/2026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697F0F43-D4DE-4080-A6F3-1EA9692E678F}" type="slidenum">
              <a:rPr lang="en-GB" smtClean="0"/>
              <a:pPr>
                <a:defRPr/>
              </a:pPr>
              <a:t>‹#›</a:t>
            </a:fld>
            <a:endParaRPr lang="en-GB"/>
          </a:p>
        </p:txBody>
      </p:sp>
    </p:spTree>
    <p:extLst>
      <p:ext uri="{BB962C8B-B14F-4D97-AF65-F5344CB8AC3E}">
        <p14:creationId xmlns:p14="http://schemas.microsoft.com/office/powerpoint/2010/main" val="2603395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E95C922-4436-4394-9B62-64ACA9E99C48}" type="datetimeFigureOut">
              <a:rPr lang="en-GB" smtClean="0"/>
              <a:pPr>
                <a:defRPr/>
              </a:pPr>
              <a:t>03/06/2026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CD05AF6C-693C-4056-9D91-39A66C3FD413}" type="slidenum">
              <a:rPr lang="en-GB" smtClean="0"/>
              <a:pPr>
                <a:defRPr/>
              </a:pPr>
              <a:t>‹#›</a:t>
            </a:fld>
            <a:endParaRPr lang="en-GB"/>
          </a:p>
        </p:txBody>
      </p:sp>
    </p:spTree>
    <p:extLst>
      <p:ext uri="{BB962C8B-B14F-4D97-AF65-F5344CB8AC3E}">
        <p14:creationId xmlns:p14="http://schemas.microsoft.com/office/powerpoint/2010/main" val="1324433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7B37D9D-EF90-4662-A9F5-5A14F3D87C7C}" type="datetimeFigureOut">
              <a:rPr lang="en-GB" smtClean="0"/>
              <a:pPr>
                <a:defRPr/>
              </a:pPr>
              <a:t>03/06/2026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4A244D0-A2E6-4C25-BF23-0D49FA106DC2}" type="slidenum">
              <a:rPr lang="en-GB" smtClean="0"/>
              <a:pPr>
                <a:defRPr/>
              </a:pPr>
              <a:t>‹#›</a:t>
            </a:fld>
            <a:endParaRPr lang="en-GB"/>
          </a:p>
        </p:txBody>
      </p:sp>
    </p:spTree>
    <p:extLst>
      <p:ext uri="{BB962C8B-B14F-4D97-AF65-F5344CB8AC3E}">
        <p14:creationId xmlns:p14="http://schemas.microsoft.com/office/powerpoint/2010/main" val="1519789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3835D8F3-D9B3-4612-AD51-FF6E091E5982}" type="datetimeFigureOut">
              <a:rPr lang="en-GB" smtClean="0"/>
              <a:pPr>
                <a:defRPr/>
              </a:pPr>
              <a:t>03/06/2026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9133D79F-3805-4805-B9D3-C7D54DCC16B8}" type="slidenum">
              <a:rPr lang="en-GB" smtClean="0"/>
              <a:pPr>
                <a:defRPr/>
              </a:pPr>
              <a:t>‹#›</a:t>
            </a:fld>
            <a:endParaRPr lang="en-GB"/>
          </a:p>
        </p:txBody>
      </p:sp>
    </p:spTree>
    <p:extLst>
      <p:ext uri="{BB962C8B-B14F-4D97-AF65-F5344CB8AC3E}">
        <p14:creationId xmlns:p14="http://schemas.microsoft.com/office/powerpoint/2010/main" val="2602353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52BB39BD-14A5-411A-BF00-1DBE4BE28AB2}" type="datetimeFigureOut">
              <a:rPr lang="en-GB" smtClean="0"/>
              <a:pPr>
                <a:defRPr/>
              </a:pPr>
              <a:t>03/06/2026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F0FF8DE6-F0C9-40B3-A7FD-927118C0447F}" type="slidenum">
              <a:rPr lang="en-GB" smtClean="0"/>
              <a:pPr>
                <a:defRPr/>
              </a:pPr>
              <a:t>‹#›</a:t>
            </a:fld>
            <a:endParaRPr lang="en-GB"/>
          </a:p>
        </p:txBody>
      </p:sp>
    </p:spTree>
    <p:extLst>
      <p:ext uri="{BB962C8B-B14F-4D97-AF65-F5344CB8AC3E}">
        <p14:creationId xmlns:p14="http://schemas.microsoft.com/office/powerpoint/2010/main" val="109172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1773C82-DF7A-49B3-A813-8B66805011EB}" type="slidenum">
              <a:rPr lang="en-GB" smtClean="0"/>
              <a:pPr>
                <a:defRPr/>
              </a:pPr>
              <a:t>‹#›</a:t>
            </a:fld>
            <a:endParaRPr lang="en-GB"/>
          </a:p>
        </p:txBody>
      </p:sp>
    </p:spTree>
    <p:extLst>
      <p:ext uri="{BB962C8B-B14F-4D97-AF65-F5344CB8AC3E}">
        <p14:creationId xmlns:p14="http://schemas.microsoft.com/office/powerpoint/2010/main" val="3894299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1773C82-DF7A-49B3-A813-8B66805011EB}"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91887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1773C82-DF7A-49B3-A813-8B66805011EB}" type="slidenum">
              <a:rPr lang="en-GB" smtClean="0"/>
              <a:pPr>
                <a:defRPr/>
              </a:pPr>
              <a:t>‹#›</a:t>
            </a:fld>
            <a:endParaRPr lang="en-GB"/>
          </a:p>
        </p:txBody>
      </p:sp>
    </p:spTree>
    <p:extLst>
      <p:ext uri="{BB962C8B-B14F-4D97-AF65-F5344CB8AC3E}">
        <p14:creationId xmlns:p14="http://schemas.microsoft.com/office/powerpoint/2010/main" val="24556452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1773C82-DF7A-49B3-A813-8B66805011EB}"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97108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1773C82-DF7A-49B3-A813-8B66805011EB}" type="slidenum">
              <a:rPr lang="en-GB" smtClean="0"/>
              <a:pPr>
                <a:defRPr/>
              </a:pPr>
              <a:t>‹#›</a:t>
            </a:fld>
            <a:endParaRPr lang="en-GB"/>
          </a:p>
        </p:txBody>
      </p:sp>
    </p:spTree>
    <p:extLst>
      <p:ext uri="{BB962C8B-B14F-4D97-AF65-F5344CB8AC3E}">
        <p14:creationId xmlns:p14="http://schemas.microsoft.com/office/powerpoint/2010/main" val="2623371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20DB554-E6C3-4B51-8809-BC843BB747D7}"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FD41C3D-4A31-446A-87A8-331B3195570B}" type="slidenum">
              <a:rPr lang="en-GB" smtClean="0"/>
              <a:pPr>
                <a:defRPr/>
              </a:pPr>
              <a:t>‹#›</a:t>
            </a:fld>
            <a:endParaRPr lang="en-GB"/>
          </a:p>
        </p:txBody>
      </p:sp>
    </p:spTree>
    <p:extLst>
      <p:ext uri="{BB962C8B-B14F-4D97-AF65-F5344CB8AC3E}">
        <p14:creationId xmlns:p14="http://schemas.microsoft.com/office/powerpoint/2010/main" val="1438527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EDCCF78-4DEB-44EF-BED2-C79A70C75FBF}" type="datetimeFigureOut">
              <a:rPr lang="en-GB" smtClean="0"/>
              <a:pPr>
                <a:defRPr/>
              </a:pPr>
              <a:t>03/06/2026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150AF78-47A5-41A1-9AAE-5757FA9F5B05}" type="slidenum">
              <a:rPr lang="en-GB" smtClean="0"/>
              <a:pPr>
                <a:defRPr/>
              </a:pPr>
              <a:t>‹#›</a:t>
            </a:fld>
            <a:endParaRPr lang="en-GB"/>
          </a:p>
        </p:txBody>
      </p:sp>
    </p:spTree>
    <p:extLst>
      <p:ext uri="{BB962C8B-B14F-4D97-AF65-F5344CB8AC3E}">
        <p14:creationId xmlns:p14="http://schemas.microsoft.com/office/powerpoint/2010/main" val="680141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3A7F594-7CA7-4D88-9C23-7178E2260C65}" type="datetimeFigureOut">
              <a:rPr lang="en-GB" smtClean="0"/>
              <a:pPr>
                <a:defRPr/>
              </a:pPr>
              <a:t>03/06/2026</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C1773C82-DF7A-49B3-A813-8B66805011EB}" type="slidenum">
              <a:rPr lang="en-GB" smtClean="0"/>
              <a:pPr>
                <a:defRPr/>
              </a:pPr>
              <a:t>‹#›</a:t>
            </a:fld>
            <a:endParaRPr lang="en-GB"/>
          </a:p>
        </p:txBody>
      </p:sp>
    </p:spTree>
    <p:extLst>
      <p:ext uri="{BB962C8B-B14F-4D97-AF65-F5344CB8AC3E}">
        <p14:creationId xmlns:p14="http://schemas.microsoft.com/office/powerpoint/2010/main" val="4181586594"/>
      </p:ext>
    </p:extLst>
  </p:cSld>
  <p:clrMap bg1="lt1" tx1="dk1" bg2="lt2" tx2="dk2" accent1="accent1" accent2="accent2" accent3="accent3" accent4="accent4" accent5="accent5" accent6="accent6" hlink="hlink" folHlink="folHlink"/>
  <p:sldLayoutIdLst>
    <p:sldLayoutId id="2147484197" r:id="rId1"/>
    <p:sldLayoutId id="2147484198" r:id="rId2"/>
    <p:sldLayoutId id="2147484199" r:id="rId3"/>
    <p:sldLayoutId id="2147484200" r:id="rId4"/>
    <p:sldLayoutId id="2147484201" r:id="rId5"/>
    <p:sldLayoutId id="2147484202" r:id="rId6"/>
    <p:sldLayoutId id="2147484203" r:id="rId7"/>
    <p:sldLayoutId id="2147484204" r:id="rId8"/>
    <p:sldLayoutId id="2147484205" r:id="rId9"/>
    <p:sldLayoutId id="2147484206" r:id="rId10"/>
    <p:sldLayoutId id="2147484207" r:id="rId11"/>
    <p:sldLayoutId id="2147484208" r:id="rId12"/>
    <p:sldLayoutId id="2147484209" r:id="rId13"/>
    <p:sldLayoutId id="2147484210" r:id="rId14"/>
    <p:sldLayoutId id="2147484211" r:id="rId15"/>
    <p:sldLayoutId id="21474842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medway.gov.uk/schoolsandeducation/themedwaytest.aspx" TargetMode="External"/><Relationship Id="rId7" Type="http://schemas.openxmlformats.org/officeDocument/2006/relationships/hyperlink" Target="https://webapps.kent.gov.uk/KCC.SchoolSearch.Web.Sites.Public/Default.aspx"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kent.gov.uk/education-and-children/schools/school-places/admissions-criteria" TargetMode="External"/><Relationship Id="rId5" Type="http://schemas.openxmlformats.org/officeDocument/2006/relationships/hyperlink" Target="https://www.kent.gov.uk/__data/assets/pdf_file/0005/196313/Kent-grammar-schools-list.pdf" TargetMode="External"/><Relationship Id="rId4" Type="http://schemas.openxmlformats.org/officeDocument/2006/relationships/hyperlink" Target="http://www.bexley.gov.uk/selectiontest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mailto:kent.admissions@kent.gov.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kent.gov.uk/education-and-children/schools/school-places/kent-test/register-for-the-kent-tes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kent.gov.uk/education-and-children/schools/school-places/admissions-criteria"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kent.gov.uk/education-and-children/schools/school-places/after-you-get-your-school-offer" TargetMode="External"/><Relationship Id="rId4" Type="http://schemas.openxmlformats.org/officeDocument/2006/relationships/hyperlink" Target="https://www.kent.gov.uk/education-and-children/schools/school-places/appeal-a-school-offer##tab-2"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cgpbooks.co.uk/info/preparing-for-the-11-plus-with-cgp/free-11-plus-practice-tests?srsltid=AfmBOopfwZpMhQBzMGd1gHM9KGPpuUKRIMeQpGpNasbY9kdCFAnEgja0"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11plus.gl-assessment.co.uk/"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www.cgpbooks.co.uk/info/preparing-for-the-11-plus-with-cgp/free-11-plus-practice-tests?srsltid=AfmBOoqBU0zOQ4wfTlhqHkcQQj7Fk4SdysKiVaAynfIfHXoTh2X72NE3"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hadlow.kent.sch.uk/home-learning-10/"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899592" y="2348880"/>
            <a:ext cx="6480720" cy="3489325"/>
          </a:xfrm>
        </p:spPr>
        <p:txBody>
          <a:bodyPr/>
          <a:lstStyle/>
          <a:p>
            <a:pPr algn="ctr"/>
            <a:r>
              <a:rPr lang="en-GB" altLang="en-US" sz="3600" b="1" dirty="0">
                <a:ln>
                  <a:noFill/>
                </a:ln>
                <a:latin typeface="Letter-join Plus 40" panose="02000505000000020003" pitchFamily="50" charset="0"/>
                <a:cs typeface="Arial" panose="020B0604020202020204" pitchFamily="34" charset="0"/>
              </a:rPr>
              <a:t>Secondary School Admissions</a:t>
            </a:r>
            <a:br>
              <a:rPr lang="en-GB" altLang="en-US" sz="3600" b="1" dirty="0">
                <a:ln>
                  <a:noFill/>
                </a:ln>
                <a:latin typeface="Letter-join Plus 40" panose="02000505000000020003" pitchFamily="50" charset="0"/>
                <a:cs typeface="Arial" panose="020B0604020202020204" pitchFamily="34" charset="0"/>
              </a:rPr>
            </a:br>
            <a:r>
              <a:rPr lang="en-GB" altLang="en-US" sz="3600" b="1" dirty="0">
                <a:latin typeface="Letter-join Plus 40" panose="02000505000000020003" pitchFamily="50" charset="0"/>
                <a:cs typeface="Arial" panose="020B0604020202020204" pitchFamily="34" charset="0"/>
              </a:rPr>
              <a:t>September 2027 </a:t>
            </a:r>
            <a:br>
              <a:rPr lang="en-GB" altLang="en-US" sz="3600" b="1" dirty="0">
                <a:latin typeface="Letter-join Plus 40" panose="02000505000000020003" pitchFamily="50" charset="0"/>
                <a:cs typeface="Arial" panose="020B0604020202020204" pitchFamily="34" charset="0"/>
              </a:rPr>
            </a:br>
            <a:br>
              <a:rPr lang="en-GB" altLang="en-US" sz="3600" b="1" dirty="0">
                <a:latin typeface="Letter-join Plus 40" panose="02000505000000020003" pitchFamily="50" charset="0"/>
                <a:cs typeface="Arial" panose="020B0604020202020204" pitchFamily="34" charset="0"/>
              </a:rPr>
            </a:br>
            <a:r>
              <a:rPr lang="en-GB" altLang="en-US" sz="3600" b="1" dirty="0">
                <a:latin typeface="Letter-join Plus 40" panose="02000505000000020003" pitchFamily="50" charset="0"/>
                <a:cs typeface="Arial" panose="020B0604020202020204" pitchFamily="34" charset="0"/>
              </a:rPr>
              <a:t>The Kent Test</a:t>
            </a:r>
            <a:br>
              <a:rPr lang="en-GB" altLang="en-US" sz="3600" b="1" dirty="0">
                <a:latin typeface="Letter-join Plus 40" panose="02000505000000020003" pitchFamily="50" charset="0"/>
                <a:cs typeface="Arial" panose="020B0604020202020204" pitchFamily="34" charset="0"/>
              </a:rPr>
            </a:br>
            <a:br>
              <a:rPr lang="en-GB" altLang="en-US" sz="3600" b="1" dirty="0">
                <a:ln>
                  <a:noFill/>
                </a:ln>
                <a:cs typeface="Arial" panose="020B0604020202020204" pitchFamily="34" charset="0"/>
              </a:rPr>
            </a:br>
            <a:br>
              <a:rPr lang="en-GB" altLang="en-US" sz="2400" dirty="0">
                <a:ln>
                  <a:noFill/>
                </a:ln>
                <a:cs typeface="Arial" panose="020B0604020202020204" pitchFamily="34" charset="0"/>
              </a:rPr>
            </a:br>
            <a:endParaRPr lang="en-GB" altLang="en-US" sz="2400" dirty="0">
              <a:ln>
                <a:noFill/>
              </a:ln>
              <a:cs typeface="Arial" panose="020B0604020202020204" pitchFamily="34" charset="0"/>
            </a:endParaRPr>
          </a:p>
        </p:txBody>
      </p:sp>
    </p:spTree>
  </p:cSld>
  <p:clrMapOvr>
    <a:masterClrMapping/>
  </p:clrMapOvr>
  <p:transition spd="slow" advTm="39289"/>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60648"/>
            <a:ext cx="6347713" cy="1320800"/>
          </a:xfrm>
        </p:spPr>
        <p:txBody>
          <a:bodyPr/>
          <a:lstStyle/>
          <a:p>
            <a:r>
              <a:rPr lang="en-GB" b="1" dirty="0">
                <a:latin typeface="Letter-join Plus 40" panose="02000505000000020003" pitchFamily="50" charset="0"/>
              </a:rPr>
              <a:t>Who can take the Kent Test?</a:t>
            </a:r>
            <a:br>
              <a:rPr lang="en-GB" b="1" dirty="0">
                <a:latin typeface="Letter-join Plus 40" panose="02000505000000020003" pitchFamily="50" charset="0"/>
              </a:rPr>
            </a:br>
            <a:endParaRPr lang="en-GB" dirty="0">
              <a:latin typeface="Letter-join Plus 40" panose="02000505000000020003" pitchFamily="50" charset="0"/>
            </a:endParaRPr>
          </a:p>
        </p:txBody>
      </p:sp>
      <p:sp>
        <p:nvSpPr>
          <p:cNvPr id="3" name="Content Placeholder 2"/>
          <p:cNvSpPr>
            <a:spLocks noGrp="1"/>
          </p:cNvSpPr>
          <p:nvPr>
            <p:ph idx="1"/>
          </p:nvPr>
        </p:nvSpPr>
        <p:spPr>
          <a:xfrm>
            <a:off x="539552" y="1268760"/>
            <a:ext cx="7992888" cy="4000133"/>
          </a:xfrm>
        </p:spPr>
        <p:txBody>
          <a:bodyPr>
            <a:noAutofit/>
          </a:bodyPr>
          <a:lstStyle/>
          <a:p>
            <a:pPr marL="0" indent="0" fontAlgn="base">
              <a:buNone/>
            </a:pPr>
            <a:r>
              <a:rPr lang="en-GB" sz="1400" dirty="0">
                <a:latin typeface="Letter-join Plus 40" panose="02000505000000020003" pitchFamily="50" charset="0"/>
              </a:rPr>
              <a:t>Children currently in Year 5 who were born between 1 September 2015 and 31 August 2016 can take the Kent Test in 2026.</a:t>
            </a:r>
          </a:p>
          <a:p>
            <a:pPr marL="0" indent="0" fontAlgn="base">
              <a:buNone/>
            </a:pPr>
            <a:endParaRPr lang="en-GB" sz="1400" dirty="0">
              <a:latin typeface="Letter-join Plus 40" panose="02000505000000020003" pitchFamily="50" charset="0"/>
            </a:endParaRPr>
          </a:p>
          <a:p>
            <a:pPr fontAlgn="base"/>
            <a:r>
              <a:rPr lang="en-GB" sz="1400" dirty="0">
                <a:latin typeface="Letter-join Plus 40" panose="02000505000000020003" pitchFamily="50" charset="0"/>
              </a:rPr>
              <a:t>The test is only valid for Kent grammar schools.</a:t>
            </a:r>
          </a:p>
          <a:p>
            <a:pPr fontAlgn="base"/>
            <a:r>
              <a:rPr lang="en-GB" sz="1400" dirty="0">
                <a:latin typeface="Letter-join Plus 40" panose="02000505000000020003" pitchFamily="50" charset="0"/>
              </a:rPr>
              <a:t>Medway Council has its own </a:t>
            </a:r>
            <a:r>
              <a:rPr lang="en-GB" sz="1400" dirty="0">
                <a:solidFill>
                  <a:srgbClr val="0070C0"/>
                </a:solidFill>
                <a:latin typeface="Letter-join Plus 40" panose="02000505000000020003" pitchFamily="50" charset="0"/>
                <a:hlinkClick r:id="rId3"/>
              </a:rPr>
              <a:t>Medway Test</a:t>
            </a:r>
            <a:r>
              <a:rPr lang="en-GB" sz="1400" dirty="0">
                <a:latin typeface="Letter-join Plus 40" panose="02000505000000020003" pitchFamily="50" charset="0"/>
              </a:rPr>
              <a:t> and London Borough of Bexley has its own </a:t>
            </a:r>
            <a:r>
              <a:rPr lang="en-GB" sz="1400" dirty="0">
                <a:latin typeface="Letter-join Plus 40" panose="02000505000000020003" pitchFamily="50" charset="0"/>
                <a:hlinkClick r:id="rId4"/>
              </a:rPr>
              <a:t>Bexley selection test</a:t>
            </a:r>
            <a:r>
              <a:rPr lang="en-GB" sz="1400" dirty="0">
                <a:latin typeface="Letter-join Plus 40" panose="02000505000000020003" pitchFamily="50" charset="0"/>
              </a:rPr>
              <a:t>.</a:t>
            </a:r>
          </a:p>
          <a:p>
            <a:pPr fontAlgn="base"/>
            <a:r>
              <a:rPr lang="en-GB" sz="1400" dirty="0">
                <a:latin typeface="Letter-join Plus 40" panose="02000505000000020003" pitchFamily="50" charset="0"/>
              </a:rPr>
              <a:t>Being grammar assessed in the Kent Test </a:t>
            </a:r>
            <a:r>
              <a:rPr lang="en-GB" sz="1400" b="1" dirty="0">
                <a:solidFill>
                  <a:srgbClr val="0070C0"/>
                </a:solidFill>
                <a:latin typeface="Letter-join Plus 40" panose="02000505000000020003" pitchFamily="50" charset="0"/>
              </a:rPr>
              <a:t>does not </a:t>
            </a:r>
            <a:r>
              <a:rPr lang="en-GB" sz="1400" dirty="0">
                <a:latin typeface="Letter-join Plus 40" panose="02000505000000020003" pitchFamily="50" charset="0"/>
              </a:rPr>
              <a:t>guarantee your child a place in a Kent grammar school.</a:t>
            </a:r>
          </a:p>
          <a:p>
            <a:pPr fontAlgn="base"/>
            <a:r>
              <a:rPr lang="en-GB" sz="1400" dirty="0">
                <a:latin typeface="Letter-join Plus 40" panose="02000505000000020003" pitchFamily="50" charset="0"/>
              </a:rPr>
              <a:t>Make sure you know where the  </a:t>
            </a:r>
            <a:r>
              <a:rPr lang="en-GB" sz="1400" dirty="0">
                <a:latin typeface="Letter-join Plus 40" panose="02000505000000020003" pitchFamily="50" charset="0"/>
                <a:hlinkClick r:id="rId5"/>
              </a:rPr>
              <a:t>https://www.kent.gov.uk/__data/assets/pdf_file/0005/196313/Kent-grammar-schools-list.pdf</a:t>
            </a:r>
            <a:r>
              <a:rPr lang="en-GB" sz="1400" dirty="0">
                <a:latin typeface="Letter-join Plus 40" panose="02000505000000020003" pitchFamily="50" charset="0"/>
              </a:rPr>
              <a:t> are, and what the </a:t>
            </a:r>
            <a:r>
              <a:rPr lang="en-GB" sz="1400" dirty="0">
                <a:latin typeface="Letter-join Plus 40" panose="02000505000000020003" pitchFamily="50" charset="0"/>
                <a:hlinkClick r:id="rId6"/>
              </a:rPr>
              <a:t>admissions criteria</a:t>
            </a:r>
            <a:r>
              <a:rPr lang="en-GB" sz="1400" dirty="0">
                <a:latin typeface="Letter-join Plus 40" panose="02000505000000020003" pitchFamily="50" charset="0"/>
              </a:rPr>
              <a:t> are for the school(s) you are interested in. Or search for Kent grammar schools in our </a:t>
            </a:r>
            <a:r>
              <a:rPr lang="en-GB" sz="1400" dirty="0">
                <a:latin typeface="Letter-join Plus 40" panose="02000505000000020003" pitchFamily="50" charset="0"/>
                <a:hlinkClick r:id="rId7"/>
              </a:rPr>
              <a:t>Kent schools search</a:t>
            </a:r>
            <a:r>
              <a:rPr lang="en-GB" sz="1400" dirty="0">
                <a:latin typeface="Letter-join Plus 40" panose="02000505000000020003" pitchFamily="50" charset="0"/>
              </a:rPr>
              <a:t>.</a:t>
            </a:r>
          </a:p>
          <a:p>
            <a:pPr fontAlgn="base"/>
            <a:r>
              <a:rPr lang="en-GB" sz="1400" dirty="0">
                <a:latin typeface="Letter-join Plus 40" panose="02000505000000020003" pitchFamily="50" charset="0"/>
              </a:rPr>
              <a:t>Many children will find the test difficult. Grammar schools in Kent provide for children in about the top 25% of the ability range. </a:t>
            </a:r>
          </a:p>
          <a:p>
            <a:pPr fontAlgn="base"/>
            <a:r>
              <a:rPr lang="en-GB" sz="1400" dirty="0">
                <a:latin typeface="Letter-join Plus 40" panose="02000505000000020003" pitchFamily="50" charset="0"/>
              </a:rPr>
              <a:t>Children will need support with preparing for the test. Many benefit from a tutor and dedicated, regular practice. </a:t>
            </a:r>
          </a:p>
          <a:p>
            <a:pPr fontAlgn="base"/>
            <a:r>
              <a:rPr lang="en-GB" sz="1400" dirty="0">
                <a:latin typeface="Letter-join Plus 40" panose="02000505000000020003" pitchFamily="50" charset="0"/>
              </a:rPr>
              <a:t>We are unable to prepare and teach to the test within our school day- some aspects of the test are not discreetly covered within the Primary National Curriculum. </a:t>
            </a:r>
          </a:p>
          <a:p>
            <a:pPr fontAlgn="base"/>
            <a:r>
              <a:rPr lang="en-GB" sz="1400" dirty="0">
                <a:latin typeface="Letter-join Plus 40" panose="02000505000000020003" pitchFamily="50" charset="0"/>
              </a:rPr>
              <a:t>There are schemes to support families eligible for free schools meals, with access to free 11+ tutoring. We will make parents aware of anything that becomes available via the school newsletter. </a:t>
            </a:r>
            <a:endParaRPr lang="en-GB" sz="1100" dirty="0"/>
          </a:p>
        </p:txBody>
      </p:sp>
    </p:spTree>
    <p:extLst>
      <p:ext uri="{BB962C8B-B14F-4D97-AF65-F5344CB8AC3E}">
        <p14:creationId xmlns:p14="http://schemas.microsoft.com/office/powerpoint/2010/main" val="1316457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98107" y="176312"/>
            <a:ext cx="6347713" cy="1320800"/>
          </a:xfrm>
        </p:spPr>
        <p:txBody>
          <a:bodyPr/>
          <a:lstStyle/>
          <a:p>
            <a:r>
              <a:rPr lang="en-GB" b="1" dirty="0">
                <a:latin typeface="Letter-join Plus 40" panose="02000505000000020003" pitchFamily="50" charset="0"/>
              </a:rPr>
              <a:t>Should my child take the test?</a:t>
            </a:r>
            <a:endParaRPr lang="en-GB" dirty="0">
              <a:latin typeface="Letter-join Plus 40" panose="02000505000000020003" pitchFamily="50" charset="0"/>
            </a:endParaRPr>
          </a:p>
        </p:txBody>
      </p:sp>
      <p:pic>
        <p:nvPicPr>
          <p:cNvPr id="6" name="Picture 5">
            <a:extLst>
              <a:ext uri="{FF2B5EF4-FFF2-40B4-BE49-F238E27FC236}">
                <a16:creationId xmlns:a16="http://schemas.microsoft.com/office/drawing/2014/main" id="{B9E13C45-A984-49A7-B3B5-6BBA59BC71CB}"/>
              </a:ext>
            </a:extLst>
          </p:cNvPr>
          <p:cNvPicPr>
            <a:picLocks noChangeAspect="1"/>
          </p:cNvPicPr>
          <p:nvPr/>
        </p:nvPicPr>
        <p:blipFill>
          <a:blip r:embed="rId3"/>
          <a:stretch>
            <a:fillRect/>
          </a:stretch>
        </p:blipFill>
        <p:spPr>
          <a:xfrm>
            <a:off x="539551" y="980728"/>
            <a:ext cx="8264824" cy="2592288"/>
          </a:xfrm>
          <a:prstGeom prst="rect">
            <a:avLst/>
          </a:prstGeom>
        </p:spPr>
      </p:pic>
      <p:pic>
        <p:nvPicPr>
          <p:cNvPr id="7" name="Picture 6">
            <a:extLst>
              <a:ext uri="{FF2B5EF4-FFF2-40B4-BE49-F238E27FC236}">
                <a16:creationId xmlns:a16="http://schemas.microsoft.com/office/drawing/2014/main" id="{BD6310B1-A6C0-409F-A000-20B7C24059F7}"/>
              </a:ext>
            </a:extLst>
          </p:cNvPr>
          <p:cNvPicPr>
            <a:picLocks noChangeAspect="1"/>
          </p:cNvPicPr>
          <p:nvPr/>
        </p:nvPicPr>
        <p:blipFill>
          <a:blip r:embed="rId4"/>
          <a:stretch>
            <a:fillRect/>
          </a:stretch>
        </p:blipFill>
        <p:spPr>
          <a:xfrm>
            <a:off x="270323" y="3861048"/>
            <a:ext cx="8603354" cy="1944216"/>
          </a:xfrm>
          <a:prstGeom prst="rect">
            <a:avLst/>
          </a:prstGeom>
        </p:spPr>
      </p:pic>
    </p:spTree>
    <p:extLst>
      <p:ext uri="{BB962C8B-B14F-4D97-AF65-F5344CB8AC3E}">
        <p14:creationId xmlns:p14="http://schemas.microsoft.com/office/powerpoint/2010/main" val="495084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FEBC-3D63-427A-87D1-A794F3899DB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E910DDD-4A66-432E-AD86-DC970CC3D94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431AE8C-FF3F-4B63-A148-AA92FD267B5B}"/>
              </a:ext>
            </a:extLst>
          </p:cNvPr>
          <p:cNvPicPr>
            <a:picLocks noChangeAspect="1"/>
          </p:cNvPicPr>
          <p:nvPr/>
        </p:nvPicPr>
        <p:blipFill>
          <a:blip r:embed="rId3"/>
          <a:stretch>
            <a:fillRect/>
          </a:stretch>
        </p:blipFill>
        <p:spPr>
          <a:xfrm>
            <a:off x="179512" y="1412776"/>
            <a:ext cx="9071652" cy="2232248"/>
          </a:xfrm>
          <a:prstGeom prst="rect">
            <a:avLst/>
          </a:prstGeom>
        </p:spPr>
      </p:pic>
    </p:spTree>
    <p:extLst>
      <p:ext uri="{BB962C8B-B14F-4D97-AF65-F5344CB8AC3E}">
        <p14:creationId xmlns:p14="http://schemas.microsoft.com/office/powerpoint/2010/main" val="588685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404664"/>
            <a:ext cx="6347713" cy="1320800"/>
          </a:xfrm>
        </p:spPr>
        <p:txBody>
          <a:bodyPr/>
          <a:lstStyle/>
          <a:p>
            <a:r>
              <a:rPr lang="en-GB" b="1" dirty="0">
                <a:latin typeface="Letter-join Plus 40" panose="02000505000000020003" pitchFamily="50" charset="0"/>
              </a:rPr>
              <a:t>What about pupils with SEND?</a:t>
            </a:r>
            <a:endParaRPr lang="en-GB" dirty="0">
              <a:latin typeface="Letter-join Plus 40" panose="02000505000000020003" pitchFamily="50" charset="0"/>
            </a:endParaRPr>
          </a:p>
        </p:txBody>
      </p:sp>
      <p:sp>
        <p:nvSpPr>
          <p:cNvPr id="3" name="Content Placeholder 2"/>
          <p:cNvSpPr>
            <a:spLocks noGrp="1"/>
          </p:cNvSpPr>
          <p:nvPr>
            <p:ph idx="1"/>
          </p:nvPr>
        </p:nvSpPr>
        <p:spPr>
          <a:xfrm>
            <a:off x="683568" y="1596755"/>
            <a:ext cx="7992888" cy="4000133"/>
          </a:xfrm>
        </p:spPr>
        <p:txBody>
          <a:bodyPr>
            <a:noAutofit/>
          </a:bodyPr>
          <a:lstStyle/>
          <a:p>
            <a:pPr fontAlgn="base"/>
            <a:r>
              <a:rPr lang="en-GB" dirty="0">
                <a:latin typeface="Letter-join Plus 40" panose="02000505000000020003" pitchFamily="50" charset="0"/>
              </a:rPr>
              <a:t>If your child has a disability or special educational needs which will affect their access to testing, you need to discuss this with Mrs Vanns (SENCO) before you register them for the test. </a:t>
            </a:r>
          </a:p>
          <a:p>
            <a:pPr fontAlgn="base"/>
            <a:r>
              <a:rPr lang="en-GB" dirty="0">
                <a:latin typeface="Letter-join Plus 40" panose="02000505000000020003" pitchFamily="50" charset="0"/>
              </a:rPr>
              <a:t>The school will then apply for any necessary access arrangements. Requests will not be accepted after 1st July 2026.</a:t>
            </a:r>
          </a:p>
          <a:p>
            <a:pPr fontAlgn="base"/>
            <a:r>
              <a:rPr lang="en-GB" dirty="0">
                <a:latin typeface="Letter-join Plus 40" panose="02000505000000020003" pitchFamily="50" charset="0"/>
              </a:rPr>
              <a:t>The online registration form asks you to confirm that you have discussed a request for access arrangements with the school. </a:t>
            </a:r>
          </a:p>
          <a:p>
            <a:pPr fontAlgn="base"/>
            <a:r>
              <a:rPr lang="en-GB" dirty="0">
                <a:latin typeface="Letter-join Plus 40" panose="02000505000000020003" pitchFamily="50" charset="0"/>
              </a:rPr>
              <a:t>If you would like more information about the special arrangements process, email </a:t>
            </a:r>
            <a:r>
              <a:rPr lang="en-GB" dirty="0">
                <a:latin typeface="Letter-join Plus 40" panose="02000505000000020003" pitchFamily="50" charset="0"/>
                <a:hlinkClick r:id="rId3"/>
              </a:rPr>
              <a:t>kent.admissions@kent.gov.uk</a:t>
            </a:r>
            <a:r>
              <a:rPr lang="en-GB" dirty="0">
                <a:latin typeface="Letter-join Plus 40" panose="02000505000000020003" pitchFamily="50" charset="0"/>
              </a:rPr>
              <a:t>.</a:t>
            </a:r>
          </a:p>
          <a:p>
            <a:pPr fontAlgn="base"/>
            <a:endParaRPr lang="en-GB" dirty="0">
              <a:latin typeface="Letter-join Plus 40" panose="02000505000000020003" pitchFamily="50" charset="0"/>
            </a:endParaRPr>
          </a:p>
          <a:p>
            <a:pPr marL="0" indent="0" algn="ctr" fontAlgn="base">
              <a:buNone/>
            </a:pPr>
            <a:r>
              <a:rPr lang="en-GB" dirty="0">
                <a:latin typeface="Letter-join Plus 40" panose="02000505000000020003" pitchFamily="50" charset="0"/>
              </a:rPr>
              <a:t>Normal classroom practice:</a:t>
            </a:r>
          </a:p>
          <a:p>
            <a:pPr marL="0" indent="0" algn="ctr" fontAlgn="base">
              <a:buNone/>
            </a:pPr>
            <a:r>
              <a:rPr lang="en-GB" dirty="0">
                <a:latin typeface="Letter-join Plus 40" panose="02000505000000020003" pitchFamily="50" charset="0"/>
              </a:rPr>
              <a:t>Smaller group or separate room. Stop the Clock rest breaks. Support of a prompt. Use of specialist equipment. Use of a word processor for the writing task. 25% additional time for the writing task. </a:t>
            </a:r>
          </a:p>
          <a:p>
            <a:pPr fontAlgn="base"/>
            <a:endParaRPr lang="en-GB" dirty="0">
              <a:latin typeface="Letter-join Plus 40" panose="02000505000000020003" pitchFamily="50" charset="0"/>
            </a:endParaRPr>
          </a:p>
          <a:p>
            <a:pPr fontAlgn="base"/>
            <a:endParaRPr lang="en-GB" dirty="0">
              <a:latin typeface="Letter-join Plus 40" panose="02000505000000020003" pitchFamily="50" charset="0"/>
            </a:endParaRPr>
          </a:p>
          <a:p>
            <a:pPr marL="0" indent="0" fontAlgn="base">
              <a:buNone/>
            </a:pPr>
            <a:endParaRPr lang="en-GB" sz="1100" dirty="0"/>
          </a:p>
        </p:txBody>
      </p:sp>
    </p:spTree>
    <p:extLst>
      <p:ext uri="{BB962C8B-B14F-4D97-AF65-F5344CB8AC3E}">
        <p14:creationId xmlns:p14="http://schemas.microsoft.com/office/powerpoint/2010/main" val="4171195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Title 1"/>
          <p:cNvSpPr>
            <a:spLocks noGrp="1"/>
          </p:cNvSpPr>
          <p:nvPr>
            <p:ph type="title"/>
          </p:nvPr>
        </p:nvSpPr>
        <p:spPr>
          <a:xfrm>
            <a:off x="483710" y="-243408"/>
            <a:ext cx="7922841" cy="1320800"/>
          </a:xfrm>
        </p:spPr>
        <p:txBody>
          <a:bodyPr>
            <a:normAutofit/>
          </a:bodyPr>
          <a:lstStyle/>
          <a:p>
            <a:pPr algn="ctr" eaLnBrk="1" hangingPunct="1"/>
            <a:br>
              <a:rPr lang="en-GB" altLang="en-US" b="1" dirty="0">
                <a:ln>
                  <a:noFill/>
                </a:ln>
                <a:latin typeface="Letter-join Plus 40" panose="02000505000000020003" pitchFamily="50" charset="0"/>
                <a:cs typeface="Arial" panose="020B0604020202020204" pitchFamily="34" charset="0"/>
              </a:rPr>
            </a:br>
            <a:r>
              <a:rPr lang="en-GB" altLang="en-US" b="1" dirty="0">
                <a:ln>
                  <a:noFill/>
                </a:ln>
                <a:latin typeface="Letter-join Plus 40" panose="02000505000000020003" pitchFamily="50" charset="0"/>
                <a:cs typeface="Arial" panose="020B0604020202020204" pitchFamily="34" charset="0"/>
              </a:rPr>
              <a:t>Key Dates:</a:t>
            </a:r>
            <a:endParaRPr lang="en-GB" altLang="en-US" b="1" dirty="0">
              <a:ln>
                <a:noFill/>
              </a:ln>
              <a:latin typeface="Letter-join Plus 40" panose="02000505000000020003" pitchFamily="50" charset="0"/>
            </a:endParaRPr>
          </a:p>
        </p:txBody>
      </p:sp>
      <p:sp>
        <p:nvSpPr>
          <p:cNvPr id="3" name="Content Placeholder 2"/>
          <p:cNvSpPr>
            <a:spLocks noGrp="1"/>
          </p:cNvSpPr>
          <p:nvPr>
            <p:ph idx="1"/>
          </p:nvPr>
        </p:nvSpPr>
        <p:spPr>
          <a:xfrm>
            <a:off x="21702" y="1268760"/>
            <a:ext cx="8424936" cy="3880773"/>
          </a:xfrm>
        </p:spPr>
        <p:txBody>
          <a:bodyPr rtlCol="0">
            <a:normAutofit/>
          </a:bodyPr>
          <a:lstStyle/>
          <a:p>
            <a:pPr marL="0" indent="0" algn="r" eaLnBrk="1" fontAlgn="auto" hangingPunct="1">
              <a:spcAft>
                <a:spcPts val="0"/>
              </a:spcAft>
              <a:buNone/>
              <a:defRPr/>
            </a:pPr>
            <a:r>
              <a:rPr lang="en-GB" sz="1600" dirty="0">
                <a:solidFill>
                  <a:schemeClr val="tx1">
                    <a:lumMod val="75000"/>
                    <a:lumOff val="25000"/>
                  </a:schemeClr>
                </a:solidFill>
                <a:latin typeface="Letter-join Plus 40" panose="02000505000000020003" pitchFamily="50" charset="0"/>
              </a:rPr>
              <a:t>Any Year 5 pupil who is interested in a Kent grammar school place for September 2027 MUST REGISTER to take part in the September 2026 tests. This includes children with an EHCP Plan. </a:t>
            </a:r>
          </a:p>
        </p:txBody>
      </p:sp>
      <p:sp>
        <p:nvSpPr>
          <p:cNvPr id="4" name="TextBox 3"/>
          <p:cNvSpPr txBox="1"/>
          <p:nvPr/>
        </p:nvSpPr>
        <p:spPr>
          <a:xfrm>
            <a:off x="1619672" y="5380337"/>
            <a:ext cx="6009993" cy="369332"/>
          </a:xfrm>
          <a:prstGeom prst="rect">
            <a:avLst/>
          </a:prstGeom>
          <a:noFill/>
        </p:spPr>
        <p:txBody>
          <a:bodyPr wrap="square" rtlCol="0">
            <a:spAutoFit/>
          </a:bodyPr>
          <a:lstStyle/>
          <a:p>
            <a:r>
              <a:rPr lang="en-GB" b="1" dirty="0">
                <a:latin typeface="Letter-join Plus 40" panose="02000505000000020003" pitchFamily="50" charset="0"/>
              </a:rPr>
              <a:t>Deadline for secondary admissions: 31</a:t>
            </a:r>
            <a:r>
              <a:rPr lang="en-GB" b="1" baseline="30000" dirty="0">
                <a:latin typeface="Letter-join Plus 40" panose="02000505000000020003" pitchFamily="50" charset="0"/>
              </a:rPr>
              <a:t>st</a:t>
            </a:r>
            <a:r>
              <a:rPr lang="en-GB" b="1" dirty="0">
                <a:latin typeface="Letter-join Plus 40" panose="02000505000000020003" pitchFamily="50" charset="0"/>
              </a:rPr>
              <a:t> October 2026</a:t>
            </a:r>
          </a:p>
        </p:txBody>
      </p:sp>
      <p:pic>
        <p:nvPicPr>
          <p:cNvPr id="5" name="Picture 4">
            <a:extLst>
              <a:ext uri="{FF2B5EF4-FFF2-40B4-BE49-F238E27FC236}">
                <a16:creationId xmlns:a16="http://schemas.microsoft.com/office/drawing/2014/main" id="{F8ACC731-C1A9-4965-B34C-7151B279F12F}"/>
              </a:ext>
            </a:extLst>
          </p:cNvPr>
          <p:cNvPicPr>
            <a:picLocks noChangeAspect="1"/>
          </p:cNvPicPr>
          <p:nvPr/>
        </p:nvPicPr>
        <p:blipFill>
          <a:blip r:embed="rId3"/>
          <a:stretch>
            <a:fillRect/>
          </a:stretch>
        </p:blipFill>
        <p:spPr>
          <a:xfrm>
            <a:off x="885635" y="1968425"/>
            <a:ext cx="7372729" cy="2921150"/>
          </a:xfrm>
          <a:prstGeom prst="rect">
            <a:avLst/>
          </a:prstGeom>
        </p:spPr>
      </p:pic>
    </p:spTree>
  </p:cSld>
  <p:clrMapOvr>
    <a:masterClrMapping/>
  </p:clrMapOvr>
  <p:transition spd="slow" advTm="125467"/>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itle 1"/>
          <p:cNvSpPr>
            <a:spLocks noGrp="1"/>
          </p:cNvSpPr>
          <p:nvPr>
            <p:ph type="title"/>
          </p:nvPr>
        </p:nvSpPr>
        <p:spPr>
          <a:xfrm>
            <a:off x="1331640" y="404664"/>
            <a:ext cx="6347713" cy="1320800"/>
          </a:xfrm>
        </p:spPr>
        <p:txBody>
          <a:bodyPr/>
          <a:lstStyle/>
          <a:p>
            <a:pPr algn="ctr" eaLnBrk="1" hangingPunct="1"/>
            <a:r>
              <a:rPr lang="en-GB" altLang="en-US" b="1" dirty="0">
                <a:ln>
                  <a:noFill/>
                </a:ln>
                <a:latin typeface="Letter-join Plus 40" panose="02000505000000020003" pitchFamily="50" charset="0"/>
                <a:cs typeface="Arial" panose="020B0604020202020204" pitchFamily="34" charset="0"/>
              </a:rPr>
              <a:t>2026 Secondary Admissions</a:t>
            </a:r>
            <a:br>
              <a:rPr lang="en-GB" altLang="en-US" b="1" dirty="0">
                <a:ln>
                  <a:noFill/>
                </a:ln>
                <a:latin typeface="Letter-join Plus 40" panose="02000505000000020003" pitchFamily="50" charset="0"/>
                <a:cs typeface="Arial" panose="020B0604020202020204" pitchFamily="34" charset="0"/>
              </a:rPr>
            </a:br>
            <a:r>
              <a:rPr lang="en-GB" altLang="en-US" b="1" dirty="0">
                <a:ln>
                  <a:noFill/>
                </a:ln>
                <a:latin typeface="Letter-join Plus 40" panose="02000505000000020003" pitchFamily="50" charset="0"/>
                <a:cs typeface="Arial" panose="020B0604020202020204" pitchFamily="34" charset="0"/>
              </a:rPr>
              <a:t>How to register:</a:t>
            </a:r>
            <a:endParaRPr lang="en-GB" altLang="en-US" dirty="0">
              <a:ln>
                <a:noFill/>
              </a:ln>
              <a:latin typeface="Letter-join Plus 40" panose="02000505000000020003" pitchFamily="50" charset="0"/>
            </a:endParaRPr>
          </a:p>
        </p:txBody>
      </p:sp>
      <p:sp>
        <p:nvSpPr>
          <p:cNvPr id="3" name="Content Placeholder 2"/>
          <p:cNvSpPr>
            <a:spLocks noGrp="1"/>
          </p:cNvSpPr>
          <p:nvPr>
            <p:ph idx="1"/>
          </p:nvPr>
        </p:nvSpPr>
        <p:spPr>
          <a:xfrm>
            <a:off x="611560" y="2276872"/>
            <a:ext cx="8138865" cy="3880773"/>
          </a:xfrm>
        </p:spPr>
        <p:txBody>
          <a:bodyPr rtlCol="0">
            <a:normAutofit/>
          </a:bodyPr>
          <a:lstStyle/>
          <a:p>
            <a:pPr marL="0" indent="0" algn="ctr" eaLnBrk="1" fontAlgn="auto" hangingPunct="1">
              <a:spcAft>
                <a:spcPts val="0"/>
              </a:spcAft>
              <a:buNone/>
              <a:defRPr/>
            </a:pPr>
            <a:r>
              <a:rPr lang="en-GB" sz="2800" dirty="0">
                <a:solidFill>
                  <a:srgbClr val="0070C0"/>
                </a:solidFill>
                <a:latin typeface="Letter-join Plus 40" panose="02000505000000020003" pitchFamily="50" charset="0"/>
              </a:rPr>
              <a:t>You can register your child online using the link below: </a:t>
            </a:r>
          </a:p>
          <a:p>
            <a:pPr marL="0" indent="0" algn="ctr" eaLnBrk="1" fontAlgn="auto" hangingPunct="1">
              <a:spcAft>
                <a:spcPts val="0"/>
              </a:spcAft>
              <a:buNone/>
              <a:defRPr/>
            </a:pPr>
            <a:endParaRPr lang="en-GB" sz="2800" dirty="0">
              <a:solidFill>
                <a:srgbClr val="0070C0"/>
              </a:solidFill>
              <a:latin typeface="Letter-join Plus 40" panose="02000505000000020003" pitchFamily="50" charset="0"/>
            </a:endParaRPr>
          </a:p>
          <a:p>
            <a:pPr marL="0" indent="0" algn="ctr">
              <a:buNone/>
              <a:defRPr/>
            </a:pPr>
            <a:r>
              <a:rPr lang="en-GB" sz="2800" dirty="0">
                <a:solidFill>
                  <a:srgbClr val="0070C0"/>
                </a:solidFill>
                <a:latin typeface="Letter-join Plus 40" panose="02000505000000020003" pitchFamily="50" charset="0"/>
                <a:hlinkClick r:id="rId3"/>
              </a:rPr>
              <a:t>https://www.kent.gov.uk/education-and-children/schools/school-places/kent-test/register-for-the-kent-test</a:t>
            </a:r>
            <a:r>
              <a:rPr lang="en-GB" sz="2800" dirty="0">
                <a:solidFill>
                  <a:srgbClr val="0070C0"/>
                </a:solidFill>
                <a:latin typeface="Letter-join Plus 40" panose="02000505000000020003" pitchFamily="50" charset="0"/>
              </a:rPr>
              <a:t> </a:t>
            </a:r>
          </a:p>
          <a:p>
            <a:pPr marL="0" indent="0" algn="ctr" eaLnBrk="1" fontAlgn="auto" hangingPunct="1">
              <a:spcAft>
                <a:spcPts val="0"/>
              </a:spcAft>
              <a:buNone/>
              <a:defRPr/>
            </a:pPr>
            <a:endParaRPr lang="en-GB" sz="2800" dirty="0">
              <a:solidFill>
                <a:srgbClr val="0070C0"/>
              </a:solidFill>
              <a:latin typeface="Letter-join Plus 40" panose="02000505000000020003" pitchFamily="50" charset="0"/>
            </a:endParaRPr>
          </a:p>
        </p:txBody>
      </p:sp>
      <p:pic>
        <p:nvPicPr>
          <p:cNvPr id="4" name="Picture 3"/>
          <p:cNvPicPr>
            <a:picLocks noChangeAspect="1"/>
          </p:cNvPicPr>
          <p:nvPr/>
        </p:nvPicPr>
        <p:blipFill>
          <a:blip r:embed="rId4"/>
          <a:stretch>
            <a:fillRect/>
          </a:stretch>
        </p:blipFill>
        <p:spPr>
          <a:xfrm>
            <a:off x="4043658" y="5157192"/>
            <a:ext cx="1274667" cy="1133985"/>
          </a:xfrm>
          <a:prstGeom prst="rect">
            <a:avLst/>
          </a:prstGeom>
        </p:spPr>
      </p:pic>
    </p:spTree>
  </p:cSld>
  <p:clrMapOvr>
    <a:masterClrMapping/>
  </p:clrMapOvr>
  <p:transition spd="slow" advTm="45082"/>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C4EC0AE-7552-4B88-ACEC-9E04EAC9751D}"/>
              </a:ext>
            </a:extLst>
          </p:cNvPr>
          <p:cNvPicPr>
            <a:picLocks noChangeAspect="1"/>
          </p:cNvPicPr>
          <p:nvPr/>
        </p:nvPicPr>
        <p:blipFill>
          <a:blip r:embed="rId3"/>
          <a:stretch>
            <a:fillRect/>
          </a:stretch>
        </p:blipFill>
        <p:spPr>
          <a:xfrm>
            <a:off x="1115616" y="65887"/>
            <a:ext cx="6912768" cy="6752007"/>
          </a:xfrm>
          <a:prstGeom prst="rect">
            <a:avLst/>
          </a:prstGeom>
        </p:spPr>
      </p:pic>
    </p:spTree>
    <p:extLst>
      <p:ext uri="{BB962C8B-B14F-4D97-AF65-F5344CB8AC3E}">
        <p14:creationId xmlns:p14="http://schemas.microsoft.com/office/powerpoint/2010/main" val="4134260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280C9C-B7D6-4E07-8C64-7A33D2FB03F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BDBDE79-1D57-4E2A-B783-09D15AC61FAB}"/>
              </a:ext>
            </a:extLst>
          </p:cNvPr>
          <p:cNvPicPr>
            <a:picLocks noChangeAspect="1"/>
          </p:cNvPicPr>
          <p:nvPr/>
        </p:nvPicPr>
        <p:blipFill>
          <a:blip r:embed="rId3"/>
          <a:stretch>
            <a:fillRect/>
          </a:stretch>
        </p:blipFill>
        <p:spPr>
          <a:xfrm>
            <a:off x="609599" y="1251236"/>
            <a:ext cx="8092238" cy="4355528"/>
          </a:xfrm>
          <a:prstGeom prst="rect">
            <a:avLst/>
          </a:prstGeom>
        </p:spPr>
      </p:pic>
      <p:sp>
        <p:nvSpPr>
          <p:cNvPr id="5" name="Rectangle 4">
            <a:extLst>
              <a:ext uri="{FF2B5EF4-FFF2-40B4-BE49-F238E27FC236}">
                <a16:creationId xmlns:a16="http://schemas.microsoft.com/office/drawing/2014/main" id="{F7BF6A00-2B53-43CA-B14F-5914F1AACD14}"/>
              </a:ext>
            </a:extLst>
          </p:cNvPr>
          <p:cNvSpPr/>
          <p:nvPr/>
        </p:nvSpPr>
        <p:spPr>
          <a:xfrm>
            <a:off x="2891091" y="379410"/>
            <a:ext cx="3361819" cy="769441"/>
          </a:xfrm>
          <a:prstGeom prst="rect">
            <a:avLst/>
          </a:prstGeom>
        </p:spPr>
        <p:txBody>
          <a:bodyPr wrap="none">
            <a:spAutoFit/>
          </a:bodyPr>
          <a:lstStyle/>
          <a:p>
            <a:pPr algn="ctr" fontAlgn="auto">
              <a:spcBef>
                <a:spcPts val="0"/>
              </a:spcBef>
              <a:spcAft>
                <a:spcPts val="0"/>
              </a:spcAft>
              <a:defRPr/>
            </a:pPr>
            <a:r>
              <a:rPr lang="en-GB" sz="4400" dirty="0">
                <a:solidFill>
                  <a:srgbClr val="0070C0"/>
                </a:solidFill>
                <a:latin typeface="Letter-join Plus 40" panose="02000505000000020003" pitchFamily="50" charset="0"/>
                <a:cs typeface="Arial" pitchFamily="34" charset="0"/>
              </a:rPr>
              <a:t>Test Timetable</a:t>
            </a:r>
          </a:p>
        </p:txBody>
      </p:sp>
    </p:spTree>
    <p:extLst>
      <p:ext uri="{BB962C8B-B14F-4D97-AF65-F5344CB8AC3E}">
        <p14:creationId xmlns:p14="http://schemas.microsoft.com/office/powerpoint/2010/main" val="1149845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67544" y="-99392"/>
            <a:ext cx="807720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anchor="ct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fontAlgn="auto">
              <a:spcBef>
                <a:spcPts val="0"/>
              </a:spcBef>
              <a:spcAft>
                <a:spcPts val="0"/>
              </a:spcAft>
              <a:defRPr/>
            </a:pPr>
            <a:r>
              <a:rPr lang="en-GB" sz="4000" dirty="0">
                <a:solidFill>
                  <a:srgbClr val="0070C0"/>
                </a:solidFill>
                <a:latin typeface="Letter-join Plus 40" panose="02000505000000020003" pitchFamily="50" charset="0"/>
                <a:cs typeface="Arial" pitchFamily="34" charset="0"/>
              </a:rPr>
              <a:t>What to expect in the test…</a:t>
            </a:r>
          </a:p>
        </p:txBody>
      </p:sp>
      <p:sp>
        <p:nvSpPr>
          <p:cNvPr id="13317" name="Rectangle 5"/>
          <p:cNvSpPr>
            <a:spLocks noChangeArrowheads="1"/>
          </p:cNvSpPr>
          <p:nvPr/>
        </p:nvSpPr>
        <p:spPr bwMode="auto">
          <a:xfrm>
            <a:off x="498128" y="1124571"/>
            <a:ext cx="8280400"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fontAlgn="base"/>
            <a:r>
              <a:rPr lang="en-GB" dirty="0">
                <a:latin typeface="Letter-join Plus 40" panose="02000505000000020003" pitchFamily="50" charset="0"/>
              </a:rPr>
              <a:t>The tests are multiple-choice with a separate answer sheet. </a:t>
            </a:r>
          </a:p>
          <a:p>
            <a:pPr algn="ctr" fontAlgn="base"/>
            <a:r>
              <a:rPr lang="en-GB" dirty="0">
                <a:latin typeface="Letter-join Plus 40" panose="02000505000000020003" pitchFamily="50" charset="0"/>
              </a:rPr>
              <a:t>They are marked by a computer.</a:t>
            </a:r>
          </a:p>
          <a:p>
            <a:pPr fontAlgn="base"/>
            <a:endParaRPr lang="en-GB" dirty="0">
              <a:latin typeface="Letter-join Plus 40" panose="02000505000000020003" pitchFamily="50" charset="0"/>
            </a:endParaRPr>
          </a:p>
          <a:p>
            <a:pPr eaLnBrk="1" fontAlgn="auto" hangingPunct="1">
              <a:spcBef>
                <a:spcPts val="0"/>
              </a:spcBef>
              <a:spcAft>
                <a:spcPts val="0"/>
              </a:spcAft>
              <a:defRPr/>
            </a:pPr>
            <a:endParaRPr lang="en-GB" sz="2000" dirty="0">
              <a:latin typeface="Letter-join Plus 40" panose="02000505000000020003" pitchFamily="50" charset="0"/>
              <a:cs typeface="Arial" pitchFamily="34" charset="0"/>
            </a:endParaRPr>
          </a:p>
        </p:txBody>
      </p:sp>
      <p:pic>
        <p:nvPicPr>
          <p:cNvPr id="2" name="Picture 1"/>
          <p:cNvPicPr>
            <a:picLocks noChangeAspect="1"/>
          </p:cNvPicPr>
          <p:nvPr/>
        </p:nvPicPr>
        <p:blipFill>
          <a:blip r:embed="rId3"/>
          <a:stretch>
            <a:fillRect/>
          </a:stretch>
        </p:blipFill>
        <p:spPr>
          <a:xfrm>
            <a:off x="2123728" y="2276872"/>
            <a:ext cx="4910328" cy="4481395"/>
          </a:xfrm>
          <a:prstGeom prst="rect">
            <a:avLst/>
          </a:prstGeom>
        </p:spPr>
      </p:pic>
    </p:spTree>
    <p:extLst>
      <p:ext uri="{BB962C8B-B14F-4D97-AF65-F5344CB8AC3E}">
        <p14:creationId xmlns:p14="http://schemas.microsoft.com/office/powerpoint/2010/main" val="1236473262"/>
      </p:ext>
    </p:extLst>
  </p:cSld>
  <p:clrMapOvr>
    <a:masterClrMapping/>
  </p:clrMapOvr>
  <p:transition spd="slow" advTm="235351"/>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67544" y="118592"/>
            <a:ext cx="807720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anchor="ct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fontAlgn="auto">
              <a:spcBef>
                <a:spcPts val="0"/>
              </a:spcBef>
              <a:spcAft>
                <a:spcPts val="0"/>
              </a:spcAft>
              <a:defRPr/>
            </a:pPr>
            <a:r>
              <a:rPr lang="en-GB" sz="4000" dirty="0">
                <a:solidFill>
                  <a:srgbClr val="0070C0"/>
                </a:solidFill>
                <a:latin typeface="Letter-join Plus 40" panose="02000505000000020003" pitchFamily="50" charset="0"/>
                <a:cs typeface="Arial" pitchFamily="34" charset="0"/>
              </a:rPr>
              <a:t>What to expect in the test…</a:t>
            </a:r>
          </a:p>
        </p:txBody>
      </p:sp>
      <p:sp>
        <p:nvSpPr>
          <p:cNvPr id="13317" name="Rectangle 5"/>
          <p:cNvSpPr>
            <a:spLocks noChangeArrowheads="1"/>
          </p:cNvSpPr>
          <p:nvPr/>
        </p:nvSpPr>
        <p:spPr bwMode="auto">
          <a:xfrm>
            <a:off x="611560" y="1369195"/>
            <a:ext cx="8280400"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fontAlgn="base"/>
            <a:endParaRPr lang="en-GB" dirty="0">
              <a:latin typeface="Letter-join Plus 40" panose="02000505000000020003" pitchFamily="50" charset="0"/>
            </a:endParaRPr>
          </a:p>
          <a:p>
            <a:pPr fontAlgn="base"/>
            <a:r>
              <a:rPr lang="en-GB" u="sng" dirty="0">
                <a:latin typeface="Letter-join Plus 40" panose="02000505000000020003" pitchFamily="50" charset="0"/>
              </a:rPr>
              <a:t>Test One</a:t>
            </a:r>
          </a:p>
          <a:p>
            <a:pPr fontAlgn="base"/>
            <a:r>
              <a:rPr lang="en-GB" dirty="0">
                <a:latin typeface="Letter-join Plus 40" panose="02000505000000020003" pitchFamily="50" charset="0"/>
              </a:rPr>
              <a:t>The first test will be an English and maths paper and will take 1 hour. </a:t>
            </a:r>
          </a:p>
          <a:p>
            <a:pPr fontAlgn="base"/>
            <a:endParaRPr lang="en-GB" dirty="0">
              <a:latin typeface="Letter-join Plus 40" panose="02000505000000020003" pitchFamily="50" charset="0"/>
            </a:endParaRPr>
          </a:p>
          <a:p>
            <a:pPr fontAlgn="base"/>
            <a:r>
              <a:rPr lang="en-GB" dirty="0">
                <a:latin typeface="Letter-join Plus 40" panose="02000505000000020003" pitchFamily="50" charset="0"/>
              </a:rPr>
              <a:t>Each section will involve a 5 minute practice exercise followed by a 25 minute test.</a:t>
            </a:r>
          </a:p>
          <a:p>
            <a:pPr fontAlgn="base"/>
            <a:r>
              <a:rPr lang="en-GB" dirty="0">
                <a:latin typeface="Letter-join Plus 40" panose="02000505000000020003" pitchFamily="50" charset="0"/>
              </a:rPr>
              <a:t> </a:t>
            </a:r>
          </a:p>
          <a:p>
            <a:pPr fontAlgn="base"/>
            <a:r>
              <a:rPr lang="en-GB" dirty="0">
                <a:latin typeface="Letter-join Plus 40" panose="02000505000000020003" pitchFamily="50" charset="0"/>
              </a:rPr>
              <a:t>The English section will involve a comprehension exercise as well as some additional questions drawn from a set designed to test literacy skills.</a:t>
            </a:r>
          </a:p>
          <a:p>
            <a:pPr eaLnBrk="1" fontAlgn="auto" hangingPunct="1">
              <a:spcBef>
                <a:spcPts val="0"/>
              </a:spcBef>
              <a:spcAft>
                <a:spcPts val="0"/>
              </a:spcAft>
              <a:defRPr/>
            </a:pPr>
            <a:endParaRPr lang="en-GB" sz="2000" dirty="0">
              <a:latin typeface="Letter-join Plus 40" panose="02000505000000020003" pitchFamily="50" charset="0"/>
              <a:cs typeface="Arial" pitchFamily="34" charset="0"/>
            </a:endParaRPr>
          </a:p>
        </p:txBody>
      </p:sp>
      <p:pic>
        <p:nvPicPr>
          <p:cNvPr id="1026" name="Picture 2" descr="Everbilt 3 in. Vinyl Letters and Numbers Kit 39793 - The Home Dep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111" y="4581128"/>
            <a:ext cx="1176065" cy="11760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235351"/>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67544" y="-8638"/>
            <a:ext cx="807720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anchor="ct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fontAlgn="auto">
              <a:spcBef>
                <a:spcPts val="0"/>
              </a:spcBef>
              <a:spcAft>
                <a:spcPts val="0"/>
              </a:spcAft>
              <a:defRPr/>
            </a:pPr>
            <a:r>
              <a:rPr lang="en-GB" sz="4000" dirty="0">
                <a:solidFill>
                  <a:srgbClr val="0070C0"/>
                </a:solidFill>
                <a:latin typeface="Letter-join Plus 40" panose="02000505000000020003" pitchFamily="50" charset="0"/>
                <a:cs typeface="Arial" pitchFamily="34" charset="0"/>
              </a:rPr>
              <a:t>What to expect in the test…</a:t>
            </a:r>
          </a:p>
        </p:txBody>
      </p:sp>
      <p:sp>
        <p:nvSpPr>
          <p:cNvPr id="13317" name="Rectangle 5"/>
          <p:cNvSpPr>
            <a:spLocks noChangeArrowheads="1"/>
          </p:cNvSpPr>
          <p:nvPr/>
        </p:nvSpPr>
        <p:spPr bwMode="auto">
          <a:xfrm>
            <a:off x="683568" y="1340768"/>
            <a:ext cx="8280400"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fontAlgn="base"/>
            <a:r>
              <a:rPr lang="en-GB" u="sng" dirty="0">
                <a:latin typeface="Letter-join Plus 40" panose="02000505000000020003" pitchFamily="50" charset="0"/>
              </a:rPr>
              <a:t>Test Two</a:t>
            </a:r>
          </a:p>
          <a:p>
            <a:pPr fontAlgn="base"/>
            <a:r>
              <a:rPr lang="en-GB" dirty="0">
                <a:latin typeface="Letter-join Plus 40" panose="02000505000000020003" pitchFamily="50" charset="0"/>
              </a:rPr>
              <a:t>The second test will be a reasoning paper. It will take about 1 hour, including the practice sections and questions. </a:t>
            </a:r>
          </a:p>
          <a:p>
            <a:pPr fontAlgn="base"/>
            <a:endParaRPr lang="en-GB" dirty="0">
              <a:latin typeface="Letter-join Plus 40" panose="02000505000000020003" pitchFamily="50" charset="0"/>
            </a:endParaRPr>
          </a:p>
          <a:p>
            <a:pPr fontAlgn="base"/>
            <a:r>
              <a:rPr lang="en-GB" dirty="0">
                <a:latin typeface="Letter-join Plus 40" panose="02000505000000020003" pitchFamily="50" charset="0"/>
              </a:rPr>
              <a:t>It will contain a verbal reasoning section and a non-verbal reasoning section of roughly the same length. </a:t>
            </a:r>
          </a:p>
          <a:p>
            <a:pPr fontAlgn="base"/>
            <a:endParaRPr lang="en-GB" dirty="0">
              <a:latin typeface="Letter-join Plus 40" panose="02000505000000020003" pitchFamily="50" charset="0"/>
            </a:endParaRPr>
          </a:p>
          <a:p>
            <a:pPr fontAlgn="base"/>
            <a:r>
              <a:rPr lang="en-GB" dirty="0">
                <a:latin typeface="Letter-join Plus 40" panose="02000505000000020003" pitchFamily="50" charset="0"/>
              </a:rPr>
              <a:t>The non-verbal reasoning will be split into short sections, administered and timed individually.</a:t>
            </a:r>
          </a:p>
          <a:p>
            <a:pPr fontAlgn="base"/>
            <a:endParaRPr lang="en-GB" dirty="0">
              <a:latin typeface="Letter-join Plus 40" panose="02000505000000020003" pitchFamily="50" charset="0"/>
            </a:endParaRPr>
          </a:p>
          <a:p>
            <a:pPr eaLnBrk="1" fontAlgn="auto" hangingPunct="1">
              <a:spcBef>
                <a:spcPts val="0"/>
              </a:spcBef>
              <a:spcAft>
                <a:spcPts val="0"/>
              </a:spcAft>
              <a:defRPr/>
            </a:pPr>
            <a:endParaRPr lang="en-GB" sz="2000" dirty="0">
              <a:latin typeface="Letter-join Plus 40" panose="02000505000000020003" pitchFamily="50" charset="0"/>
              <a:cs typeface="Arial" pitchFamily="34" charset="0"/>
            </a:endParaRPr>
          </a:p>
        </p:txBody>
      </p:sp>
      <p:pic>
        <p:nvPicPr>
          <p:cNvPr id="2" name="Picture 1"/>
          <p:cNvPicPr>
            <a:picLocks noChangeAspect="1"/>
          </p:cNvPicPr>
          <p:nvPr/>
        </p:nvPicPr>
        <p:blipFill>
          <a:blip r:embed="rId3"/>
          <a:stretch>
            <a:fillRect/>
          </a:stretch>
        </p:blipFill>
        <p:spPr>
          <a:xfrm>
            <a:off x="3725818" y="4481529"/>
            <a:ext cx="1560651" cy="1650688"/>
          </a:xfrm>
          <a:prstGeom prst="rect">
            <a:avLst/>
          </a:prstGeom>
        </p:spPr>
      </p:pic>
    </p:spTree>
    <p:extLst>
      <p:ext uri="{BB962C8B-B14F-4D97-AF65-F5344CB8AC3E}">
        <p14:creationId xmlns:p14="http://schemas.microsoft.com/office/powerpoint/2010/main" val="1586822898"/>
      </p:ext>
    </p:extLst>
  </p:cSld>
  <p:clrMapOvr>
    <a:masterClrMapping/>
  </p:clrMapOvr>
  <p:transition spd="slow" advTm="235351"/>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67544" y="116632"/>
            <a:ext cx="807720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anchor="ct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fontAlgn="auto">
              <a:spcBef>
                <a:spcPts val="0"/>
              </a:spcBef>
              <a:spcAft>
                <a:spcPts val="0"/>
              </a:spcAft>
              <a:defRPr/>
            </a:pPr>
            <a:r>
              <a:rPr lang="en-GB" sz="3600" dirty="0">
                <a:solidFill>
                  <a:srgbClr val="0070C0"/>
                </a:solidFill>
                <a:latin typeface="Letter-join Plus 40" panose="02000505000000020003" pitchFamily="50" charset="0"/>
                <a:cs typeface="Arial" pitchFamily="34" charset="0"/>
              </a:rPr>
              <a:t>What to expect in the test…</a:t>
            </a:r>
          </a:p>
        </p:txBody>
      </p:sp>
      <p:sp>
        <p:nvSpPr>
          <p:cNvPr id="13317" name="Rectangle 5"/>
          <p:cNvSpPr>
            <a:spLocks noChangeArrowheads="1"/>
          </p:cNvSpPr>
          <p:nvPr/>
        </p:nvSpPr>
        <p:spPr bwMode="auto">
          <a:xfrm>
            <a:off x="611560" y="1628800"/>
            <a:ext cx="8064896"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fontAlgn="base"/>
            <a:r>
              <a:rPr lang="en-GB" u="sng" dirty="0">
                <a:latin typeface="Letter-join Plus 40" panose="02000505000000020003" pitchFamily="50" charset="0"/>
              </a:rPr>
              <a:t>Final Assessment </a:t>
            </a:r>
          </a:p>
          <a:p>
            <a:pPr fontAlgn="base"/>
            <a:r>
              <a:rPr lang="en-GB" dirty="0">
                <a:latin typeface="Letter-join Plus 40" panose="02000505000000020003" pitchFamily="50" charset="0"/>
              </a:rPr>
              <a:t>There will also be a writing exercise which will not be marked but may be used by a local headteacher panel as part of the headteacher assessment stage of the process. </a:t>
            </a:r>
          </a:p>
          <a:p>
            <a:pPr fontAlgn="base"/>
            <a:endParaRPr lang="en-GB" dirty="0">
              <a:latin typeface="Letter-join Plus 40" panose="02000505000000020003" pitchFamily="50" charset="0"/>
            </a:endParaRPr>
          </a:p>
          <a:p>
            <a:pPr fontAlgn="base"/>
            <a:r>
              <a:rPr lang="en-GB" dirty="0">
                <a:latin typeface="Letter-join Plus 40" panose="02000505000000020003" pitchFamily="50" charset="0"/>
              </a:rPr>
              <a:t>This is for children that do not meet the grammar school requirements, but Headteachers strongly feel the need to appeal the decision. </a:t>
            </a:r>
          </a:p>
          <a:p>
            <a:pPr fontAlgn="base"/>
            <a:endParaRPr lang="en-GB" dirty="0">
              <a:latin typeface="Letter-join Plus 40" panose="02000505000000020003" pitchFamily="50" charset="0"/>
            </a:endParaRPr>
          </a:p>
          <a:p>
            <a:pPr fontAlgn="base"/>
            <a:r>
              <a:rPr lang="en-GB" dirty="0">
                <a:latin typeface="Letter-join Plus 40" panose="02000505000000020003" pitchFamily="50" charset="0"/>
              </a:rPr>
              <a:t>40 minutes will be allowed for the writing task, including 10 minutes planning time.</a:t>
            </a:r>
          </a:p>
          <a:p>
            <a:pPr fontAlgn="base"/>
            <a:endParaRPr lang="en-GB" dirty="0">
              <a:latin typeface="Letter-join Plus 40" panose="02000505000000020003" pitchFamily="50" charset="0"/>
            </a:endParaRPr>
          </a:p>
          <a:p>
            <a:pPr eaLnBrk="1" fontAlgn="auto" hangingPunct="1">
              <a:spcBef>
                <a:spcPts val="0"/>
              </a:spcBef>
              <a:spcAft>
                <a:spcPts val="0"/>
              </a:spcAft>
              <a:defRPr/>
            </a:pPr>
            <a:endParaRPr lang="en-GB" sz="2000" dirty="0">
              <a:latin typeface="Letter-join Plus 40" panose="02000505000000020003" pitchFamily="50" charset="0"/>
              <a:cs typeface="Arial" pitchFamily="34" charset="0"/>
            </a:endParaRPr>
          </a:p>
        </p:txBody>
      </p:sp>
      <p:pic>
        <p:nvPicPr>
          <p:cNvPr id="2050" name="Picture 2" descr="Creative writing in English - Learning English with Oxfo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0020" y="4548000"/>
            <a:ext cx="2232248" cy="1255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30341"/>
      </p:ext>
    </p:extLst>
  </p:cSld>
  <p:clrMapOvr>
    <a:masterClrMapping/>
  </p:clrMapOvr>
  <p:transition spd="slow" advTm="235351"/>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755576" y="476672"/>
            <a:ext cx="7490793" cy="1320800"/>
          </a:xfrm>
        </p:spPr>
        <p:txBody>
          <a:bodyPr/>
          <a:lstStyle/>
          <a:p>
            <a:pPr algn="ctr" eaLnBrk="1" hangingPunct="1"/>
            <a:r>
              <a:rPr lang="en-GB" altLang="en-US" b="1" dirty="0">
                <a:ln>
                  <a:noFill/>
                </a:ln>
                <a:latin typeface="Letter-join Plus 40" panose="02000505000000020003" pitchFamily="50" charset="0"/>
              </a:rPr>
              <a:t>Standardisation and Scores: 2025 (to compare) </a:t>
            </a:r>
          </a:p>
        </p:txBody>
      </p:sp>
      <p:sp>
        <p:nvSpPr>
          <p:cNvPr id="26627" name="Content Placeholder 2"/>
          <p:cNvSpPr>
            <a:spLocks noGrp="1"/>
          </p:cNvSpPr>
          <p:nvPr>
            <p:ph idx="1"/>
          </p:nvPr>
        </p:nvSpPr>
        <p:spPr>
          <a:xfrm>
            <a:off x="609599" y="1700808"/>
            <a:ext cx="8066857" cy="3880773"/>
          </a:xfrm>
        </p:spPr>
        <p:txBody>
          <a:bodyPr>
            <a:normAutofit/>
          </a:bodyPr>
          <a:lstStyle/>
          <a:p>
            <a:r>
              <a:rPr lang="en-GB" b="1" dirty="0">
                <a:latin typeface="Letter-join Plus 40" panose="02000505000000020003" pitchFamily="50" charset="0"/>
              </a:rPr>
              <a:t>Total Score Threshold:</a:t>
            </a:r>
            <a:r>
              <a:rPr lang="en-GB" dirty="0">
                <a:latin typeface="Letter-join Plus 40" panose="02000505000000020003" pitchFamily="50" charset="0"/>
              </a:rPr>
              <a:t> To be considered for a grammar school, a child needed to achieve a total score of 332 or higher across all three tests (English, Maths, Reasoning).</a:t>
            </a:r>
          </a:p>
          <a:p>
            <a:pPr marL="0" indent="0">
              <a:buNone/>
            </a:pPr>
            <a:endParaRPr lang="en-GB" dirty="0">
              <a:latin typeface="Letter-join Plus 40" panose="02000505000000020003" pitchFamily="50" charset="0"/>
            </a:endParaRPr>
          </a:p>
          <a:p>
            <a:r>
              <a:rPr lang="en-GB" b="1" dirty="0">
                <a:latin typeface="Letter-join Plus 40" panose="02000505000000020003" pitchFamily="50" charset="0"/>
              </a:rPr>
              <a:t>Individual Test Score Threshold:</a:t>
            </a:r>
            <a:r>
              <a:rPr lang="en-GB" dirty="0">
                <a:latin typeface="Letter-join Plus 40" panose="02000505000000020003" pitchFamily="50" charset="0"/>
              </a:rPr>
              <a:t> No individual test score could be below 106.</a:t>
            </a:r>
          </a:p>
          <a:p>
            <a:pPr marL="0" indent="0">
              <a:buNone/>
            </a:pPr>
            <a:endParaRPr lang="en-GB" dirty="0">
              <a:latin typeface="Letter-join Plus 40" panose="02000505000000020003" pitchFamily="50" charset="0"/>
            </a:endParaRPr>
          </a:p>
          <a:p>
            <a:r>
              <a:rPr lang="en-GB" b="1" dirty="0">
                <a:latin typeface="Letter-join Plus 40" panose="02000505000000020003" pitchFamily="50" charset="0"/>
              </a:rPr>
              <a:t>Test Score Range:</a:t>
            </a:r>
            <a:r>
              <a:rPr lang="en-GB" dirty="0">
                <a:latin typeface="Letter-join Plus 40" panose="02000505000000020003" pitchFamily="50" charset="0"/>
              </a:rPr>
              <a:t> Each test had a score range of 69 to 141.</a:t>
            </a:r>
          </a:p>
          <a:p>
            <a:pPr marL="0" indent="0">
              <a:buNone/>
            </a:pPr>
            <a:endParaRPr lang="en-GB" dirty="0">
              <a:latin typeface="Letter-join Plus 40" panose="02000505000000020003" pitchFamily="50" charset="0"/>
            </a:endParaRPr>
          </a:p>
          <a:p>
            <a:r>
              <a:rPr lang="en-GB" b="1" dirty="0">
                <a:latin typeface="Letter-join Plus 40" panose="02000505000000020003" pitchFamily="50" charset="0"/>
              </a:rPr>
              <a:t>Highest Possible Score:</a:t>
            </a:r>
            <a:r>
              <a:rPr lang="en-GB" dirty="0">
                <a:latin typeface="Letter-join Plus 40" panose="02000505000000020003" pitchFamily="50" charset="0"/>
              </a:rPr>
              <a:t> The maximum possible total score on the Kent Test was 423.</a:t>
            </a:r>
          </a:p>
          <a:p>
            <a:pPr eaLnBrk="1" hangingPunct="1"/>
            <a:endParaRPr lang="en-GB" altLang="en-US" dirty="0"/>
          </a:p>
        </p:txBody>
      </p:sp>
    </p:spTree>
  </p:cSld>
  <p:clrMapOvr>
    <a:masterClrMapping/>
  </p:clrMapOvr>
  <p:transition spd="slow" advTm="155981"/>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95536" y="404664"/>
            <a:ext cx="8496944" cy="3880773"/>
          </a:xfrm>
        </p:spPr>
        <p:txBody>
          <a:bodyPr>
            <a:noAutofit/>
          </a:bodyPr>
          <a:lstStyle/>
          <a:p>
            <a:pPr marL="0" indent="0" fontAlgn="base">
              <a:buNone/>
            </a:pPr>
            <a:r>
              <a:rPr lang="en-GB" b="1" dirty="0">
                <a:latin typeface="Letter-join Plus 40" panose="02000505000000020003" pitchFamily="50" charset="0"/>
              </a:rPr>
              <a:t>If your child is assessed as suitable for grammar school</a:t>
            </a:r>
          </a:p>
          <a:p>
            <a:pPr fontAlgn="base"/>
            <a:r>
              <a:rPr lang="en-GB" dirty="0">
                <a:latin typeface="Letter-join Plus 40" panose="02000505000000020003" pitchFamily="50" charset="0"/>
              </a:rPr>
              <a:t>Any Kent grammar school you apply for will consider your application, but this does not guarantee your child will be offered a place.</a:t>
            </a:r>
          </a:p>
          <a:p>
            <a:pPr fontAlgn="base"/>
            <a:r>
              <a:rPr lang="en-GB" dirty="0">
                <a:latin typeface="Letter-join Plus 40" panose="02000505000000020003" pitchFamily="50" charset="0"/>
              </a:rPr>
              <a:t>Grammar schools are often oversubscribed, meaning they receive more applications than there are available places. Schools use their </a:t>
            </a:r>
            <a:r>
              <a:rPr lang="en-GB" dirty="0">
                <a:latin typeface="Letter-join Plus 40" panose="02000505000000020003" pitchFamily="50" charset="0"/>
                <a:hlinkClick r:id="rId3"/>
              </a:rPr>
              <a:t>admissions criteria</a:t>
            </a:r>
            <a:r>
              <a:rPr lang="en-GB" dirty="0">
                <a:latin typeface="Letter-join Plus 40" panose="02000505000000020003" pitchFamily="50" charset="0"/>
              </a:rPr>
              <a:t> to rank all applicants in priority order, so it’s important to read the admissions criteria for schools you are interested in.</a:t>
            </a:r>
          </a:p>
          <a:p>
            <a:pPr fontAlgn="base"/>
            <a:r>
              <a:rPr lang="en-GB" dirty="0">
                <a:latin typeface="Letter-join Plus 40" panose="02000505000000020003" pitchFamily="50" charset="0"/>
              </a:rPr>
              <a:t>A Kent grammar school can only consider your child for a place if you have named it on your application and your child has been tested and assessed suitable for admission.</a:t>
            </a:r>
          </a:p>
          <a:p>
            <a:pPr fontAlgn="base"/>
            <a:r>
              <a:rPr lang="en-GB" dirty="0">
                <a:latin typeface="Letter-join Plus 40" panose="02000505000000020003" pitchFamily="50" charset="0"/>
              </a:rPr>
              <a:t>If your child is not offered a place at the school, you will be able to </a:t>
            </a:r>
            <a:r>
              <a:rPr lang="en-GB" dirty="0">
                <a:latin typeface="Letter-join Plus 40" panose="02000505000000020003" pitchFamily="50" charset="0"/>
                <a:hlinkClick r:id="rId4"/>
              </a:rPr>
              <a:t>appeal</a:t>
            </a:r>
            <a:r>
              <a:rPr lang="en-GB" dirty="0">
                <a:latin typeface="Letter-join Plus 40" panose="02000505000000020003" pitchFamily="50" charset="0"/>
              </a:rPr>
              <a:t> to an independent appeal panel and may be able to join the school’s </a:t>
            </a:r>
            <a:r>
              <a:rPr lang="en-GB" dirty="0">
                <a:latin typeface="Letter-join Plus 40" panose="02000505000000020003" pitchFamily="50" charset="0"/>
                <a:hlinkClick r:id="rId5"/>
              </a:rPr>
              <a:t>waiting list</a:t>
            </a:r>
            <a:r>
              <a:rPr lang="en-GB" dirty="0">
                <a:latin typeface="Letter-join Plus 40" panose="02000505000000020003" pitchFamily="50" charset="0"/>
              </a:rPr>
              <a:t>.</a:t>
            </a:r>
          </a:p>
          <a:p>
            <a:pPr marL="0" indent="0" fontAlgn="base">
              <a:buNone/>
            </a:pPr>
            <a:endParaRPr lang="en-GB" b="1" dirty="0">
              <a:latin typeface="Letter-join Plus 40" panose="02000505000000020003" pitchFamily="50" charset="0"/>
            </a:endParaRPr>
          </a:p>
          <a:p>
            <a:pPr marL="0" indent="0" fontAlgn="base">
              <a:buNone/>
            </a:pPr>
            <a:r>
              <a:rPr lang="en-GB" b="1" dirty="0">
                <a:latin typeface="Letter-join Plus 40" panose="02000505000000020003" pitchFamily="50" charset="0"/>
              </a:rPr>
              <a:t>If your child was not tested or was not assessed as suitable for a Kent grammar school</a:t>
            </a:r>
          </a:p>
          <a:p>
            <a:pPr fontAlgn="base"/>
            <a:r>
              <a:rPr lang="en-GB" dirty="0">
                <a:latin typeface="Letter-join Plus 40" panose="02000505000000020003" pitchFamily="50" charset="0"/>
              </a:rPr>
              <a:t>You can still apply for a Kent grammar school but your application to that school will be refused when school places are offered in March 2027.</a:t>
            </a:r>
          </a:p>
          <a:p>
            <a:pPr fontAlgn="base"/>
            <a:r>
              <a:rPr lang="en-GB" dirty="0">
                <a:latin typeface="Letter-join Plus 40" panose="02000505000000020003" pitchFamily="50" charset="0"/>
              </a:rPr>
              <a:t>You will then have the right to </a:t>
            </a:r>
            <a:r>
              <a:rPr lang="en-GB" dirty="0">
                <a:latin typeface="Letter-join Plus 40" panose="02000505000000020003" pitchFamily="50" charset="0"/>
                <a:hlinkClick r:id="rId4"/>
              </a:rPr>
              <a:t>appeal</a:t>
            </a:r>
            <a:r>
              <a:rPr lang="en-GB" dirty="0">
                <a:latin typeface="Letter-join Plus 40" panose="02000505000000020003" pitchFamily="50" charset="0"/>
              </a:rPr>
              <a:t> to explain why you think it is a suitable option for your child.</a:t>
            </a:r>
          </a:p>
          <a:p>
            <a:endParaRPr lang="en-GB" sz="700" dirty="0"/>
          </a:p>
        </p:txBody>
      </p:sp>
    </p:spTree>
    <p:extLst>
      <p:ext uri="{BB962C8B-B14F-4D97-AF65-F5344CB8AC3E}">
        <p14:creationId xmlns:p14="http://schemas.microsoft.com/office/powerpoint/2010/main" val="2025878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827584" y="188640"/>
            <a:ext cx="7490793" cy="1320800"/>
          </a:xfrm>
        </p:spPr>
        <p:txBody>
          <a:bodyPr/>
          <a:lstStyle/>
          <a:p>
            <a:pPr algn="ctr" eaLnBrk="1" hangingPunct="1"/>
            <a:r>
              <a:rPr lang="en-GB" altLang="en-US" b="1" dirty="0">
                <a:ln>
                  <a:noFill/>
                </a:ln>
                <a:latin typeface="Letter-join Plus 40" panose="02000505000000020003" pitchFamily="50" charset="0"/>
              </a:rPr>
              <a:t>Appeals</a:t>
            </a:r>
          </a:p>
        </p:txBody>
      </p:sp>
      <p:sp>
        <p:nvSpPr>
          <p:cNvPr id="4" name="Content Placeholder 2"/>
          <p:cNvSpPr txBox="1">
            <a:spLocks/>
          </p:cNvSpPr>
          <p:nvPr/>
        </p:nvSpPr>
        <p:spPr>
          <a:xfrm>
            <a:off x="395536" y="1052736"/>
            <a:ext cx="8496944" cy="388077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fontAlgn="ctr">
              <a:buNone/>
            </a:pPr>
            <a:r>
              <a:rPr lang="en-GB" dirty="0">
                <a:latin typeface="Letter-join Plus 40" panose="02000505000000020003" pitchFamily="50" charset="0"/>
              </a:rPr>
              <a:t>In Kent, if your child doesn't get a place at a grammar school, you can appeal the decision. There are two main types of appeals: Headteacher Assessments and Parent Appeals. </a:t>
            </a:r>
          </a:p>
          <a:p>
            <a:pPr marL="0" indent="0" fontAlgn="ctr">
              <a:buNone/>
            </a:pPr>
            <a:endParaRPr lang="en-GB" dirty="0">
              <a:latin typeface="Letter-join Plus 40" panose="02000505000000020003" pitchFamily="50" charset="0"/>
            </a:endParaRPr>
          </a:p>
          <a:p>
            <a:pPr marL="0" indent="0">
              <a:buNone/>
            </a:pPr>
            <a:r>
              <a:rPr lang="en-GB" b="1" dirty="0">
                <a:latin typeface="Letter-join Plus 40" panose="02000505000000020003" pitchFamily="50" charset="0"/>
              </a:rPr>
              <a:t>Headteacher Appeals:</a:t>
            </a:r>
          </a:p>
          <a:p>
            <a:r>
              <a:rPr lang="en-GB" dirty="0">
                <a:latin typeface="Letter-join Plus 40" panose="02000505000000020003" pitchFamily="50" charset="0"/>
              </a:rPr>
              <a:t>Headteachers have the right to apply for a Headteacher Assessment if a child didn't meet the required standard on the Kent Test.</a:t>
            </a:r>
          </a:p>
          <a:p>
            <a:r>
              <a:rPr lang="en-GB" dirty="0">
                <a:latin typeface="Letter-join Plus 40" panose="02000505000000020003" pitchFamily="50" charset="0"/>
              </a:rPr>
              <a:t>Headteachers typically receive the test results first and have a short timeframe (usually 48 hours) to decide if any appeals are necessary and gather evidence, which is then delivered to a given address for the appeals panel. </a:t>
            </a:r>
          </a:p>
          <a:p>
            <a:r>
              <a:rPr lang="en-GB" dirty="0">
                <a:latin typeface="Letter-join Plus 40" panose="02000505000000020003" pitchFamily="50" charset="0"/>
              </a:rPr>
              <a:t>The panel considers the child's workbooks, the Writing Task from the Kent Test, and a report from the headteacher.</a:t>
            </a:r>
          </a:p>
          <a:p>
            <a:pPr fontAlgn="ctr"/>
            <a:r>
              <a:rPr lang="en-GB" dirty="0">
                <a:latin typeface="Letter-join Plus 40" panose="02000505000000020003" pitchFamily="50" charset="0"/>
              </a:rPr>
              <a:t>If the appeal is successful, the child is considered "selective" and accepted at all Kent grammar schools. If not, parents will not be informed by the LA that an appeal has taken place. </a:t>
            </a:r>
          </a:p>
          <a:p>
            <a:pPr marL="0" indent="0" fontAlgn="ctr">
              <a:buNone/>
            </a:pPr>
            <a:endParaRPr lang="en-GB" dirty="0">
              <a:latin typeface="Letter-join Plus 40" panose="02000505000000020003" pitchFamily="50" charset="0"/>
            </a:endParaRPr>
          </a:p>
        </p:txBody>
      </p:sp>
    </p:spTree>
    <p:extLst>
      <p:ext uri="{BB962C8B-B14F-4D97-AF65-F5344CB8AC3E}">
        <p14:creationId xmlns:p14="http://schemas.microsoft.com/office/powerpoint/2010/main" val="1971808371"/>
      </p:ext>
    </p:extLst>
  </p:cSld>
  <p:clrMapOvr>
    <a:masterClrMapping/>
  </p:clrMapOvr>
  <p:transition spd="slow" advTm="155981"/>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755576" y="0"/>
            <a:ext cx="7490793" cy="1320800"/>
          </a:xfrm>
        </p:spPr>
        <p:txBody>
          <a:bodyPr/>
          <a:lstStyle/>
          <a:p>
            <a:pPr algn="ctr" eaLnBrk="1" hangingPunct="1"/>
            <a:r>
              <a:rPr lang="en-GB" altLang="en-US" b="1" dirty="0">
                <a:ln>
                  <a:noFill/>
                </a:ln>
                <a:latin typeface="Letter-join Plus 40" panose="02000505000000020003" pitchFamily="50" charset="0"/>
              </a:rPr>
              <a:t>Appeals</a:t>
            </a:r>
          </a:p>
        </p:txBody>
      </p:sp>
      <p:sp>
        <p:nvSpPr>
          <p:cNvPr id="4" name="Content Placeholder 2"/>
          <p:cNvSpPr txBox="1">
            <a:spLocks/>
          </p:cNvSpPr>
          <p:nvPr/>
        </p:nvSpPr>
        <p:spPr>
          <a:xfrm>
            <a:off x="467544" y="689244"/>
            <a:ext cx="8496944" cy="388077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b="1" dirty="0">
                <a:latin typeface="Letter-join Plus 40" panose="02000505000000020003" pitchFamily="50" charset="0"/>
              </a:rPr>
              <a:t>Parent Appeal: </a:t>
            </a:r>
          </a:p>
          <a:p>
            <a:pPr fontAlgn="ctr"/>
            <a:r>
              <a:rPr lang="en-GB" dirty="0">
                <a:latin typeface="Letter-join Plus 40" panose="02000505000000020003" pitchFamily="50" charset="0"/>
              </a:rPr>
              <a:t>The panel will consider evidence that the child is of grammar school ability, such as school reports, assessments, and references. </a:t>
            </a:r>
          </a:p>
          <a:p>
            <a:pPr fontAlgn="ctr"/>
            <a:r>
              <a:rPr lang="en-GB" dirty="0">
                <a:latin typeface="Letter-join Plus 40" panose="02000505000000020003" pitchFamily="50" charset="0"/>
              </a:rPr>
              <a:t>You can appeal if you believe the school's admission arrangements were not applied correctly, and if they had been, your child would have been offered a place. </a:t>
            </a:r>
          </a:p>
          <a:p>
            <a:pPr fontAlgn="ctr"/>
            <a:r>
              <a:rPr lang="en-GB" dirty="0">
                <a:latin typeface="Letter-join Plus 40" panose="02000505000000020003" pitchFamily="50" charset="0"/>
              </a:rPr>
              <a:t>The appeal hearing will be an opportunity to present your case to the panel, and you can attend in person if you wish. </a:t>
            </a:r>
          </a:p>
          <a:p>
            <a:pPr marL="0" indent="0" fontAlgn="ctr">
              <a:buNone/>
            </a:pPr>
            <a:endParaRPr lang="en-GB" dirty="0">
              <a:latin typeface="Letter-join Plus 40" panose="02000505000000020003" pitchFamily="50" charset="0"/>
            </a:endParaRPr>
          </a:p>
          <a:p>
            <a:pPr marL="0" indent="0">
              <a:buNone/>
            </a:pPr>
            <a:r>
              <a:rPr lang="en-GB" b="1" dirty="0">
                <a:latin typeface="Letter-join Plus 40" panose="02000505000000020003" pitchFamily="50" charset="0"/>
              </a:rPr>
              <a:t>Factors considered in appeals:</a:t>
            </a:r>
          </a:p>
          <a:p>
            <a:pPr fontAlgn="ctr"/>
            <a:r>
              <a:rPr lang="en-GB" b="1" dirty="0">
                <a:latin typeface="Letter-join Plus 40" panose="02000505000000020003" pitchFamily="50" charset="0"/>
              </a:rPr>
              <a:t>Evidence of grammar school ability:</a:t>
            </a:r>
            <a:r>
              <a:rPr lang="en-GB" dirty="0">
                <a:latin typeface="Letter-join Plus 40" panose="02000505000000020003" pitchFamily="50" charset="0"/>
              </a:rPr>
              <a:t> This can include past test results, school reports, and references. </a:t>
            </a:r>
          </a:p>
          <a:p>
            <a:pPr fontAlgn="ctr"/>
            <a:r>
              <a:rPr lang="en-GB" b="1" dirty="0">
                <a:latin typeface="Letter-join Plus 40" panose="02000505000000020003" pitchFamily="50" charset="0"/>
              </a:rPr>
              <a:t>Consistency in performance:</a:t>
            </a:r>
            <a:r>
              <a:rPr lang="en-GB" dirty="0">
                <a:latin typeface="Letter-join Plus 40" panose="02000505000000020003" pitchFamily="50" charset="0"/>
              </a:rPr>
              <a:t> The panel will want to see evidence of consistent effort and progress. </a:t>
            </a:r>
          </a:p>
          <a:p>
            <a:pPr fontAlgn="ctr"/>
            <a:r>
              <a:rPr lang="en-GB" b="1" dirty="0">
                <a:latin typeface="Letter-join Plus 40" panose="02000505000000020003" pitchFamily="50" charset="0"/>
              </a:rPr>
              <a:t>Reasons for underperformance:</a:t>
            </a:r>
            <a:r>
              <a:rPr lang="en-GB" dirty="0">
                <a:latin typeface="Letter-join Plus 40" panose="02000505000000020003" pitchFamily="50" charset="0"/>
              </a:rPr>
              <a:t> You can explain any reasons why your child may have underperformed on the day of the test. </a:t>
            </a:r>
          </a:p>
          <a:p>
            <a:pPr fontAlgn="ctr"/>
            <a:r>
              <a:rPr lang="en-GB" b="1" dirty="0">
                <a:latin typeface="Letter-join Plus 40" panose="02000505000000020003" pitchFamily="50" charset="0"/>
              </a:rPr>
              <a:t>Specific circumstances:</a:t>
            </a:r>
            <a:r>
              <a:rPr lang="en-GB" dirty="0">
                <a:latin typeface="Letter-join Plus 40" panose="02000505000000020003" pitchFamily="50" charset="0"/>
              </a:rPr>
              <a:t> If there were any specific disruptions or events that affected your child's performance, this should be mentioned. </a:t>
            </a:r>
          </a:p>
        </p:txBody>
      </p:sp>
    </p:spTree>
    <p:extLst>
      <p:ext uri="{BB962C8B-B14F-4D97-AF65-F5344CB8AC3E}">
        <p14:creationId xmlns:p14="http://schemas.microsoft.com/office/powerpoint/2010/main" val="2886221624"/>
      </p:ext>
    </p:extLst>
  </p:cSld>
  <p:clrMapOvr>
    <a:masterClrMapping/>
  </p:clrMapOvr>
  <p:transition spd="slow" advTm="155981"/>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683568" y="404664"/>
            <a:ext cx="7490793" cy="1320800"/>
          </a:xfrm>
        </p:spPr>
        <p:txBody>
          <a:bodyPr/>
          <a:lstStyle/>
          <a:p>
            <a:pPr algn="ctr" eaLnBrk="1" hangingPunct="1"/>
            <a:r>
              <a:rPr lang="en-GB" altLang="en-US" b="1" dirty="0">
                <a:latin typeface="Letter-join Plus 40" panose="02000505000000020003" pitchFamily="50" charset="0"/>
              </a:rPr>
              <a:t>Parental </a:t>
            </a:r>
            <a:r>
              <a:rPr lang="en-GB" altLang="en-US" b="1" dirty="0">
                <a:ln>
                  <a:noFill/>
                </a:ln>
                <a:latin typeface="Letter-join Plus 40" panose="02000505000000020003" pitchFamily="50" charset="0"/>
              </a:rPr>
              <a:t>Appeals: Advice</a:t>
            </a:r>
          </a:p>
        </p:txBody>
      </p:sp>
      <p:sp>
        <p:nvSpPr>
          <p:cNvPr id="4" name="Content Placeholder 2"/>
          <p:cNvSpPr txBox="1">
            <a:spLocks/>
          </p:cNvSpPr>
          <p:nvPr/>
        </p:nvSpPr>
        <p:spPr>
          <a:xfrm>
            <a:off x="467544" y="1320800"/>
            <a:ext cx="8496944" cy="388077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latin typeface="Letter-join Plus 40" panose="02000505000000020003" pitchFamily="50" charset="0"/>
              </a:rPr>
              <a:t>Discuss with your child's teacher/ headteacher whether they support a grammar school place and the likelihood of a successful appeal.  </a:t>
            </a:r>
          </a:p>
          <a:p>
            <a:r>
              <a:rPr lang="en-GB" dirty="0">
                <a:latin typeface="Letter-join Plus 40" panose="02000505000000020003" pitchFamily="50" charset="0"/>
              </a:rPr>
              <a:t>Name at least one grammar school as a choice but not as your first choice and don’t only name grammar schools as you will not be offered a place at one!  </a:t>
            </a:r>
          </a:p>
          <a:p>
            <a:r>
              <a:rPr lang="en-GB" dirty="0">
                <a:latin typeface="Letter-join Plus 40" panose="02000505000000020003" pitchFamily="50" charset="0"/>
              </a:rPr>
              <a:t>Prepare yourself and your child for a long waiting game and a period of uncertainty. Appeals can take a long time and can be dependent on subscription, mobility and backlog for individual schools.  </a:t>
            </a:r>
          </a:p>
          <a:p>
            <a:r>
              <a:rPr lang="en-GB" dirty="0">
                <a:latin typeface="Letter-join Plus 40" panose="02000505000000020003" pitchFamily="50" charset="0"/>
              </a:rPr>
              <a:t>You are appealing directly to the school and their own subscription criteria. </a:t>
            </a:r>
          </a:p>
        </p:txBody>
      </p:sp>
    </p:spTree>
    <p:extLst>
      <p:ext uri="{BB962C8B-B14F-4D97-AF65-F5344CB8AC3E}">
        <p14:creationId xmlns:p14="http://schemas.microsoft.com/office/powerpoint/2010/main" val="3815876496"/>
      </p:ext>
    </p:extLst>
  </p:cSld>
  <p:clrMapOvr>
    <a:masterClrMapping/>
  </p:clrMapOvr>
  <p:transition spd="slow" advTm="155981"/>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611560" y="0"/>
            <a:ext cx="8077200"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anchor="ctr"/>
          <a:lstStyle>
            <a:lvl1pPr eaLnBrk="0" hangingPunct="0">
              <a:defRPr sz="2400" b="1">
                <a:solidFill>
                  <a:schemeClr val="tx1"/>
                </a:solidFill>
                <a:latin typeface="Arial" charset="0"/>
                <a:ea typeface="ＭＳ Ｐゴシック" charset="0"/>
                <a:cs typeface="ＭＳ Ｐゴシック" charset="0"/>
              </a:defRPr>
            </a:lvl1pPr>
            <a:lvl2pPr marL="742950" indent="-285750" eaLnBrk="0" hangingPunct="0">
              <a:defRPr sz="2400" b="1">
                <a:solidFill>
                  <a:schemeClr val="tx1"/>
                </a:solidFill>
                <a:latin typeface="Arial" charset="0"/>
                <a:ea typeface="ＭＳ Ｐゴシック" charset="0"/>
              </a:defRPr>
            </a:lvl2pPr>
            <a:lvl3pPr marL="1143000" indent="-228600" eaLnBrk="0" hangingPunct="0">
              <a:defRPr sz="2400" b="1">
                <a:solidFill>
                  <a:schemeClr val="tx1"/>
                </a:solidFill>
                <a:latin typeface="Arial" charset="0"/>
                <a:ea typeface="ＭＳ Ｐゴシック" charset="0"/>
              </a:defRPr>
            </a:lvl3pPr>
            <a:lvl4pPr marL="1600200" indent="-228600" eaLnBrk="0" hangingPunct="0">
              <a:defRPr sz="2400" b="1">
                <a:solidFill>
                  <a:schemeClr val="tx1"/>
                </a:solidFill>
                <a:latin typeface="Arial" charset="0"/>
                <a:ea typeface="ＭＳ Ｐゴシック" charset="0"/>
              </a:defRPr>
            </a:lvl4pPr>
            <a:lvl5pPr marL="2057400" indent="-228600" eaLnBrk="0" hangingPunct="0">
              <a:defRPr sz="2400" b="1">
                <a:solidFill>
                  <a:schemeClr val="tx1"/>
                </a:solidFill>
                <a:latin typeface="Arial" charset="0"/>
                <a:ea typeface="ＭＳ Ｐゴシック" charset="0"/>
              </a:defRPr>
            </a:lvl5pPr>
            <a:lvl6pPr marL="2514600" indent="-228600" eaLnBrk="0" fontAlgn="base" hangingPunct="0">
              <a:spcBef>
                <a:spcPct val="0"/>
              </a:spcBef>
              <a:spcAft>
                <a:spcPct val="0"/>
              </a:spcAft>
              <a:defRPr sz="2400" b="1">
                <a:solidFill>
                  <a:schemeClr val="tx1"/>
                </a:solidFill>
                <a:latin typeface="Arial" charset="0"/>
                <a:ea typeface="ＭＳ Ｐゴシック" charset="0"/>
              </a:defRPr>
            </a:lvl6pPr>
            <a:lvl7pPr marL="2971800" indent="-228600" eaLnBrk="0" fontAlgn="base" hangingPunct="0">
              <a:spcBef>
                <a:spcPct val="0"/>
              </a:spcBef>
              <a:spcAft>
                <a:spcPct val="0"/>
              </a:spcAft>
              <a:defRPr sz="2400" b="1">
                <a:solidFill>
                  <a:schemeClr val="tx1"/>
                </a:solidFill>
                <a:latin typeface="Arial" charset="0"/>
                <a:ea typeface="ＭＳ Ｐゴシック" charset="0"/>
              </a:defRPr>
            </a:lvl7pPr>
            <a:lvl8pPr marL="3429000" indent="-228600" eaLnBrk="0" fontAlgn="base" hangingPunct="0">
              <a:spcBef>
                <a:spcPct val="0"/>
              </a:spcBef>
              <a:spcAft>
                <a:spcPct val="0"/>
              </a:spcAft>
              <a:defRPr sz="2400" b="1">
                <a:solidFill>
                  <a:schemeClr val="tx1"/>
                </a:solidFill>
                <a:latin typeface="Arial" charset="0"/>
                <a:ea typeface="ＭＳ Ｐゴシック" charset="0"/>
              </a:defRPr>
            </a:lvl8pPr>
            <a:lvl9pPr marL="3886200" indent="-228600" eaLnBrk="0" fontAlgn="base" hangingPunct="0">
              <a:spcBef>
                <a:spcPct val="0"/>
              </a:spcBef>
              <a:spcAft>
                <a:spcPct val="0"/>
              </a:spcAft>
              <a:defRPr sz="2400" b="1">
                <a:solidFill>
                  <a:schemeClr val="tx1"/>
                </a:solidFill>
                <a:latin typeface="Arial" charset="0"/>
                <a:ea typeface="ＭＳ Ｐゴシック" charset="0"/>
              </a:defRPr>
            </a:lvl9pPr>
          </a:lstStyle>
          <a:p>
            <a:pPr algn="ctr" fontAlgn="auto">
              <a:spcBef>
                <a:spcPts val="0"/>
              </a:spcBef>
              <a:spcAft>
                <a:spcPts val="0"/>
              </a:spcAft>
              <a:defRPr/>
            </a:pPr>
            <a:r>
              <a:rPr lang="en-GB" sz="3600" dirty="0">
                <a:solidFill>
                  <a:srgbClr val="0070C0"/>
                </a:solidFill>
                <a:latin typeface="Letter-join Plus 40" panose="02000505000000020003" pitchFamily="50" charset="0"/>
                <a:cs typeface="Arial" pitchFamily="34" charset="0"/>
              </a:rPr>
              <a:t>Free Familiarisation Materials </a:t>
            </a:r>
          </a:p>
        </p:txBody>
      </p:sp>
      <p:sp>
        <p:nvSpPr>
          <p:cNvPr id="13317" name="Rectangle 5"/>
          <p:cNvSpPr>
            <a:spLocks noChangeArrowheads="1"/>
          </p:cNvSpPr>
          <p:nvPr/>
        </p:nvSpPr>
        <p:spPr bwMode="auto">
          <a:xfrm>
            <a:off x="611560" y="1628800"/>
            <a:ext cx="8064896"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fontAlgn="base"/>
            <a:endParaRPr lang="en-GB" dirty="0">
              <a:latin typeface="Letter-join Plus 40" panose="02000505000000020003" pitchFamily="50" charset="0"/>
            </a:endParaRPr>
          </a:p>
          <a:p>
            <a:pPr eaLnBrk="1" fontAlgn="auto" hangingPunct="1">
              <a:spcBef>
                <a:spcPts val="0"/>
              </a:spcBef>
              <a:spcAft>
                <a:spcPts val="0"/>
              </a:spcAft>
              <a:defRPr/>
            </a:pPr>
            <a:endParaRPr lang="en-GB" sz="2000" dirty="0">
              <a:latin typeface="Letter-join Plus 40" panose="02000505000000020003" pitchFamily="50" charset="0"/>
              <a:cs typeface="Arial" pitchFamily="34" charset="0"/>
            </a:endParaRPr>
          </a:p>
        </p:txBody>
      </p:sp>
      <p:sp>
        <p:nvSpPr>
          <p:cNvPr id="2" name="Rectangle 1"/>
          <p:cNvSpPr/>
          <p:nvPr/>
        </p:nvSpPr>
        <p:spPr>
          <a:xfrm>
            <a:off x="719572" y="1223963"/>
            <a:ext cx="7848872" cy="3847207"/>
          </a:xfrm>
          <a:prstGeom prst="rect">
            <a:avLst/>
          </a:prstGeom>
        </p:spPr>
        <p:txBody>
          <a:bodyPr wrap="square">
            <a:spAutoFit/>
          </a:bodyPr>
          <a:lstStyle/>
          <a:p>
            <a:r>
              <a:rPr lang="en-GB" dirty="0">
                <a:latin typeface="Letter-join Plus 40" panose="02000505000000020003" pitchFamily="50" charset="0"/>
              </a:rPr>
              <a:t>Familiarisation papers and practice papers each provide useful support when preparing for an 11+ test. </a:t>
            </a:r>
          </a:p>
          <a:p>
            <a:endParaRPr lang="en-GB" dirty="0">
              <a:latin typeface="Letter-join Plus 40" panose="02000505000000020003" pitchFamily="50" charset="0"/>
            </a:endParaRPr>
          </a:p>
          <a:p>
            <a:r>
              <a:rPr lang="en-GB" dirty="0">
                <a:latin typeface="Letter-join Plus 40" panose="02000505000000020003" pitchFamily="50" charset="0"/>
              </a:rPr>
              <a:t>They differ in the following aspects: </a:t>
            </a:r>
          </a:p>
          <a:p>
            <a:r>
              <a:rPr lang="en-GB" dirty="0">
                <a:latin typeface="Letter-join Plus 40" panose="02000505000000020003" pitchFamily="50" charset="0"/>
              </a:rPr>
              <a:t>Familiarisation papers are free of charge.</a:t>
            </a:r>
          </a:p>
          <a:p>
            <a:r>
              <a:rPr lang="en-GB" dirty="0">
                <a:latin typeface="Letter-join Plus 40" panose="02000505000000020003" pitchFamily="50" charset="0"/>
              </a:rPr>
              <a:t>They can be downloaded at printed at home. Requests can be made in writing (class email) to print these within school. </a:t>
            </a:r>
          </a:p>
          <a:p>
            <a:r>
              <a:rPr lang="en-GB" dirty="0">
                <a:latin typeface="Letter-join Plus 40" panose="02000505000000020003" pitchFamily="50" charset="0"/>
              </a:rPr>
              <a:t>It provides general familiarity but does not strictly follow the same format and is not timed. </a:t>
            </a:r>
          </a:p>
          <a:p>
            <a:endParaRPr lang="en-GB" dirty="0">
              <a:latin typeface="Letter-join Plus 40" panose="02000505000000020003" pitchFamily="50" charset="0"/>
            </a:endParaRPr>
          </a:p>
          <a:p>
            <a:r>
              <a:rPr lang="en-GB" dirty="0">
                <a:latin typeface="Letter-join Plus 40" panose="02000505000000020003" pitchFamily="50" charset="0"/>
              </a:rPr>
              <a:t>GL free papers: </a:t>
            </a:r>
            <a:r>
              <a:rPr lang="en-GB" sz="1400" dirty="0">
                <a:latin typeface="Letter-join Plus 40" panose="02000505000000020003" pitchFamily="50" charset="0"/>
                <a:hlinkClick r:id="rId3"/>
              </a:rPr>
              <a:t>https://11plus.gl-assessment.co.uk/free-materials/</a:t>
            </a:r>
            <a:endParaRPr lang="en-GB" sz="1400" dirty="0">
              <a:latin typeface="Letter-join Plus 40" panose="02000505000000020003" pitchFamily="50" charset="0"/>
            </a:endParaRPr>
          </a:p>
          <a:p>
            <a:endParaRPr lang="en-GB" sz="1400" dirty="0">
              <a:latin typeface="Letter-join Plus 40" panose="02000505000000020003" pitchFamily="50" charset="0"/>
            </a:endParaRPr>
          </a:p>
          <a:p>
            <a:r>
              <a:rPr lang="en-GB" dirty="0">
                <a:latin typeface="Letter-join Plus 40" panose="02000505000000020003" pitchFamily="50" charset="0"/>
              </a:rPr>
              <a:t>CPG free papers: </a:t>
            </a:r>
            <a:r>
              <a:rPr lang="en-GB" sz="1400" dirty="0">
                <a:latin typeface="Letter-join Plus 40" panose="02000505000000020003" pitchFamily="50" charset="0"/>
                <a:hlinkClick r:id="rId4"/>
              </a:rPr>
              <a:t>https://www.cgpbooks.co.uk/info/preparing-for-the-11-plus-with-cgp/free-11-plus-practice-tests?srsltid=AfmBOopfwZpMhQBzMGd1gHM9KGPpuUKRIMeQpGpNasbY9kdCFAnEgja0</a:t>
            </a:r>
            <a:r>
              <a:rPr lang="en-GB" sz="1400" dirty="0">
                <a:latin typeface="Letter-join Plus 40" panose="02000505000000020003" pitchFamily="50" charset="0"/>
              </a:rPr>
              <a:t> </a:t>
            </a:r>
          </a:p>
        </p:txBody>
      </p:sp>
      <p:pic>
        <p:nvPicPr>
          <p:cNvPr id="6" name="Picture 5"/>
          <p:cNvPicPr>
            <a:picLocks noChangeAspect="1"/>
          </p:cNvPicPr>
          <p:nvPr/>
        </p:nvPicPr>
        <p:blipFill>
          <a:blip r:embed="rId5"/>
          <a:stretch>
            <a:fillRect/>
          </a:stretch>
        </p:blipFill>
        <p:spPr>
          <a:xfrm>
            <a:off x="4157288" y="5616715"/>
            <a:ext cx="973440" cy="866004"/>
          </a:xfrm>
          <a:prstGeom prst="rect">
            <a:avLst/>
          </a:prstGeom>
        </p:spPr>
      </p:pic>
    </p:spTree>
    <p:extLst>
      <p:ext uri="{BB962C8B-B14F-4D97-AF65-F5344CB8AC3E}">
        <p14:creationId xmlns:p14="http://schemas.microsoft.com/office/powerpoint/2010/main" val="349813458"/>
      </p:ext>
    </p:extLst>
  </p:cSld>
  <p:clrMapOvr>
    <a:masterClrMapping/>
  </p:clrMapOvr>
  <p:transition spd="slow" advTm="235351"/>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1399123" y="236456"/>
            <a:ext cx="6917293" cy="1320800"/>
          </a:xfrm>
        </p:spPr>
        <p:txBody>
          <a:bodyPr rtlCol="0">
            <a:normAutofit/>
          </a:bodyPr>
          <a:lstStyle/>
          <a:p>
            <a:pPr algn="ctr" eaLnBrk="1" fontAlgn="auto" hangingPunct="1">
              <a:spcAft>
                <a:spcPts val="0"/>
              </a:spcAft>
              <a:defRPr/>
            </a:pPr>
            <a:r>
              <a:rPr lang="en-GB" altLang="en-US" b="1" dirty="0">
                <a:solidFill>
                  <a:srgbClr val="0070C0"/>
                </a:solidFill>
                <a:latin typeface="Letter-join Plus 40" panose="02000505000000020003" pitchFamily="50" charset="0"/>
              </a:rPr>
              <a:t>Additional Recommended Resources</a:t>
            </a:r>
          </a:p>
        </p:txBody>
      </p:sp>
      <p:sp>
        <p:nvSpPr>
          <p:cNvPr id="2" name="Content Placeholder 1"/>
          <p:cNvSpPr>
            <a:spLocks noGrp="1"/>
          </p:cNvSpPr>
          <p:nvPr>
            <p:ph idx="1"/>
          </p:nvPr>
        </p:nvSpPr>
        <p:spPr>
          <a:xfrm>
            <a:off x="611560" y="1052736"/>
            <a:ext cx="7922841" cy="3880773"/>
          </a:xfrm>
        </p:spPr>
        <p:txBody>
          <a:bodyPr>
            <a:noAutofit/>
          </a:bodyPr>
          <a:lstStyle/>
          <a:p>
            <a:r>
              <a:rPr lang="en-GB" sz="2000" dirty="0">
                <a:latin typeface="Letter-join Plus 40" panose="02000505000000020003" pitchFamily="50" charset="0"/>
              </a:rPr>
              <a:t>GL practice papers</a:t>
            </a:r>
          </a:p>
          <a:p>
            <a:pPr marL="0" indent="0">
              <a:buNone/>
            </a:pPr>
            <a:r>
              <a:rPr lang="en-GB" sz="1400" dirty="0">
                <a:latin typeface="Letter-join Plus 40" panose="02000505000000020003" pitchFamily="50" charset="0"/>
                <a:hlinkClick r:id="rId3"/>
              </a:rPr>
              <a:t>https://11plus.gl-assessment.co.uk/</a:t>
            </a:r>
            <a:endParaRPr lang="en-GB" sz="1400" dirty="0">
              <a:latin typeface="Letter-join Plus 40" panose="02000505000000020003" pitchFamily="50" charset="0"/>
            </a:endParaRPr>
          </a:p>
          <a:p>
            <a:endParaRPr lang="en-GB" sz="2000" dirty="0">
              <a:latin typeface="Letter-join Plus 40" panose="02000505000000020003" pitchFamily="50" charset="0"/>
            </a:endParaRPr>
          </a:p>
          <a:p>
            <a:endParaRPr lang="en-GB" sz="2000" dirty="0">
              <a:latin typeface="Letter-join Plus 40" panose="02000505000000020003" pitchFamily="50" charset="0"/>
            </a:endParaRPr>
          </a:p>
          <a:p>
            <a:endParaRPr lang="en-GB" sz="2000" dirty="0">
              <a:latin typeface="Letter-join Plus 40" panose="02000505000000020003" pitchFamily="50" charset="0"/>
            </a:endParaRPr>
          </a:p>
          <a:p>
            <a:endParaRPr lang="en-GB" sz="2000" dirty="0">
              <a:latin typeface="Letter-join Plus 40" panose="02000505000000020003" pitchFamily="50" charset="0"/>
            </a:endParaRPr>
          </a:p>
          <a:p>
            <a:endParaRPr lang="en-GB" sz="2000" dirty="0">
              <a:latin typeface="Letter-join Plus 40" panose="02000505000000020003" pitchFamily="50" charset="0"/>
            </a:endParaRPr>
          </a:p>
          <a:p>
            <a:r>
              <a:rPr lang="en-GB" sz="2000" dirty="0">
                <a:latin typeface="Letter-join Plus 40" panose="02000505000000020003" pitchFamily="50" charset="0"/>
              </a:rPr>
              <a:t>CPG practice papers</a:t>
            </a:r>
          </a:p>
          <a:p>
            <a:pPr marL="0" indent="0">
              <a:buNone/>
            </a:pPr>
            <a:r>
              <a:rPr lang="en-GB" sz="1400" dirty="0">
                <a:latin typeface="Letter-join Plus 40" panose="02000505000000020003" pitchFamily="50" charset="0"/>
                <a:hlinkClick r:id="rId4"/>
              </a:rPr>
              <a:t>https://www.cgpbooks.co.uk/info/preparing-for-the-11-plus-with-cgp/free-11-plus-practice-tests?srsltid=AfmBOoqBU0zOQ4wfTlhqHkcQQj7Fk4SdysKiVaAynfIfHXoTh2X72NE3</a:t>
            </a:r>
            <a:r>
              <a:rPr lang="en-GB" sz="1400" dirty="0">
                <a:latin typeface="Letter-join Plus 40" panose="02000505000000020003" pitchFamily="50" charset="0"/>
              </a:rPr>
              <a:t> </a:t>
            </a:r>
          </a:p>
        </p:txBody>
      </p:sp>
      <p:pic>
        <p:nvPicPr>
          <p:cNvPr id="3" name="Picture 2"/>
          <p:cNvPicPr>
            <a:picLocks noChangeAspect="1"/>
          </p:cNvPicPr>
          <p:nvPr/>
        </p:nvPicPr>
        <p:blipFill>
          <a:blip r:embed="rId5"/>
          <a:stretch>
            <a:fillRect/>
          </a:stretch>
        </p:blipFill>
        <p:spPr>
          <a:xfrm>
            <a:off x="2159732" y="1988840"/>
            <a:ext cx="4536504" cy="1716328"/>
          </a:xfrm>
          <a:prstGeom prst="rect">
            <a:avLst/>
          </a:prstGeom>
        </p:spPr>
      </p:pic>
      <p:pic>
        <p:nvPicPr>
          <p:cNvPr id="4" name="Picture 3"/>
          <p:cNvPicPr>
            <a:picLocks noChangeAspect="1"/>
          </p:cNvPicPr>
          <p:nvPr/>
        </p:nvPicPr>
        <p:blipFill>
          <a:blip r:embed="rId6"/>
          <a:stretch>
            <a:fillRect/>
          </a:stretch>
        </p:blipFill>
        <p:spPr>
          <a:xfrm>
            <a:off x="1475656" y="5035720"/>
            <a:ext cx="5904656" cy="1604572"/>
          </a:xfrm>
          <a:prstGeom prst="rect">
            <a:avLst/>
          </a:prstGeom>
        </p:spPr>
      </p:pic>
    </p:spTree>
  </p:cSld>
  <p:clrMapOvr>
    <a:masterClrMapping/>
  </p:clrMapOvr>
  <p:transition spd="slow" advTm="81020"/>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Title 1"/>
          <p:cNvSpPr>
            <a:spLocks noGrp="1"/>
          </p:cNvSpPr>
          <p:nvPr>
            <p:ph type="title"/>
          </p:nvPr>
        </p:nvSpPr>
        <p:spPr>
          <a:xfrm>
            <a:off x="1187624" y="548680"/>
            <a:ext cx="6917293" cy="1320800"/>
          </a:xfrm>
        </p:spPr>
        <p:txBody>
          <a:bodyPr rtlCol="0">
            <a:normAutofit/>
          </a:bodyPr>
          <a:lstStyle/>
          <a:p>
            <a:pPr algn="ctr" eaLnBrk="1" fontAlgn="auto" hangingPunct="1">
              <a:spcAft>
                <a:spcPts val="0"/>
              </a:spcAft>
              <a:defRPr/>
            </a:pPr>
            <a:r>
              <a:rPr lang="en-GB" altLang="en-US" b="1" dirty="0">
                <a:solidFill>
                  <a:srgbClr val="0070C0"/>
                </a:solidFill>
                <a:latin typeface="Letter-join Plus 40" panose="02000505000000020003" pitchFamily="50" charset="0"/>
              </a:rPr>
              <a:t>Extra Twinkle Resources</a:t>
            </a:r>
          </a:p>
        </p:txBody>
      </p:sp>
      <p:sp>
        <p:nvSpPr>
          <p:cNvPr id="2" name="Content Placeholder 1"/>
          <p:cNvSpPr>
            <a:spLocks noGrp="1"/>
          </p:cNvSpPr>
          <p:nvPr>
            <p:ph idx="1"/>
          </p:nvPr>
        </p:nvSpPr>
        <p:spPr>
          <a:xfrm>
            <a:off x="611560" y="1052736"/>
            <a:ext cx="7922841" cy="3880773"/>
          </a:xfrm>
        </p:spPr>
        <p:txBody>
          <a:bodyPr>
            <a:noAutofit/>
          </a:bodyPr>
          <a:lstStyle/>
          <a:p>
            <a:endParaRPr lang="en-GB" sz="2000" dirty="0">
              <a:latin typeface="Letter-join Plus 40" panose="02000505000000020003" pitchFamily="50" charset="0"/>
            </a:endParaRPr>
          </a:p>
          <a:p>
            <a:endParaRPr lang="en-GB" sz="2000" dirty="0">
              <a:latin typeface="Letter-join Plus 40" panose="02000505000000020003" pitchFamily="50" charset="0"/>
            </a:endParaRPr>
          </a:p>
          <a:p>
            <a:endParaRPr lang="en-GB" sz="2000" dirty="0">
              <a:latin typeface="Letter-join Plus 40" panose="02000505000000020003" pitchFamily="50" charset="0"/>
            </a:endParaRPr>
          </a:p>
          <a:p>
            <a:pPr marL="0" indent="0">
              <a:buNone/>
            </a:pPr>
            <a:endParaRPr lang="en-GB" sz="2000" dirty="0">
              <a:latin typeface="Letter-join Plus 40" panose="02000505000000020003" pitchFamily="50" charset="0"/>
            </a:endParaRPr>
          </a:p>
        </p:txBody>
      </p:sp>
      <p:sp>
        <p:nvSpPr>
          <p:cNvPr id="5" name="TextBox 4"/>
          <p:cNvSpPr txBox="1"/>
          <p:nvPr/>
        </p:nvSpPr>
        <p:spPr>
          <a:xfrm>
            <a:off x="971600" y="1782491"/>
            <a:ext cx="6912768" cy="400110"/>
          </a:xfrm>
          <a:prstGeom prst="rect">
            <a:avLst/>
          </a:prstGeom>
          <a:noFill/>
        </p:spPr>
        <p:txBody>
          <a:bodyPr wrap="square" rtlCol="0">
            <a:spAutoFit/>
          </a:bodyPr>
          <a:lstStyle/>
          <a:p>
            <a:pPr algn="ctr"/>
            <a:r>
              <a:rPr lang="en-GB" sz="2000" dirty="0">
                <a:latin typeface="Letter-join Plus 40" panose="02000505000000020003" pitchFamily="50" charset="0"/>
                <a:hlinkClick r:id="rId3"/>
              </a:rPr>
              <a:t>https://www.hadlow.kent.sch.uk/home-learning-10/</a:t>
            </a:r>
            <a:r>
              <a:rPr lang="en-GB" sz="2000" dirty="0">
                <a:latin typeface="Letter-join Plus 40" panose="02000505000000020003" pitchFamily="50" charset="0"/>
              </a:rPr>
              <a:t> </a:t>
            </a:r>
          </a:p>
        </p:txBody>
      </p:sp>
      <p:pic>
        <p:nvPicPr>
          <p:cNvPr id="6" name="Picture 5"/>
          <p:cNvPicPr>
            <a:picLocks noChangeAspect="1"/>
          </p:cNvPicPr>
          <p:nvPr/>
        </p:nvPicPr>
        <p:blipFill>
          <a:blip r:embed="rId4"/>
          <a:stretch>
            <a:fillRect/>
          </a:stretch>
        </p:blipFill>
        <p:spPr>
          <a:xfrm>
            <a:off x="1866844" y="2495722"/>
            <a:ext cx="5412271" cy="3815287"/>
          </a:xfrm>
          <a:prstGeom prst="rect">
            <a:avLst/>
          </a:prstGeom>
        </p:spPr>
      </p:pic>
    </p:spTree>
    <p:extLst>
      <p:ext uri="{BB962C8B-B14F-4D97-AF65-F5344CB8AC3E}">
        <p14:creationId xmlns:p14="http://schemas.microsoft.com/office/powerpoint/2010/main" val="2267335266"/>
      </p:ext>
    </p:extLst>
  </p:cSld>
  <p:clrMapOvr>
    <a:masterClrMapping/>
  </p:clrMapOvr>
  <p:transition spd="slow" advTm="81020"/>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313" y="476250"/>
            <a:ext cx="5035550"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3429000"/>
            <a:ext cx="5235575" cy="298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5724525" y="981075"/>
            <a:ext cx="2663825" cy="1476375"/>
          </a:xfrm>
          <a:prstGeom prst="rect">
            <a:avLst/>
          </a:prstGeom>
          <a:noFill/>
        </p:spPr>
        <p:txBody>
          <a:bodyPr>
            <a:spAutoFit/>
          </a:bodyPr>
          <a:lstStyle/>
          <a:p>
            <a:pPr>
              <a:defRPr/>
            </a:pPr>
            <a:r>
              <a:rPr lang="en-GB" dirty="0">
                <a:latin typeface="Letter-join Plus 40" panose="02000505000000020003" pitchFamily="50" charset="0"/>
              </a:rPr>
              <a:t>Help you child, work through questions together, show them that you are interested, make it a team effort.</a:t>
            </a:r>
          </a:p>
        </p:txBody>
      </p:sp>
      <p:sp>
        <p:nvSpPr>
          <p:cNvPr id="6" name="TextBox 5"/>
          <p:cNvSpPr txBox="1"/>
          <p:nvPr/>
        </p:nvSpPr>
        <p:spPr>
          <a:xfrm>
            <a:off x="827088" y="4391025"/>
            <a:ext cx="2449512" cy="1200150"/>
          </a:xfrm>
          <a:prstGeom prst="rect">
            <a:avLst/>
          </a:prstGeom>
          <a:noFill/>
        </p:spPr>
        <p:txBody>
          <a:bodyPr>
            <a:spAutoFit/>
          </a:bodyPr>
          <a:lstStyle/>
          <a:p>
            <a:pPr>
              <a:defRPr/>
            </a:pPr>
            <a:r>
              <a:rPr lang="en-GB" dirty="0">
                <a:latin typeface="Letter-join Plus 40" panose="02000505000000020003" pitchFamily="50" charset="0"/>
              </a:rPr>
              <a:t>Identify gap and misconceptions – work methodically through all test areas. </a:t>
            </a:r>
          </a:p>
        </p:txBody>
      </p:sp>
    </p:spTree>
  </p:cSld>
  <p:clrMapOvr>
    <a:masterClrMapping/>
  </p:clrMapOvr>
  <p:transition spd="slow" advTm="159618"/>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itle 1"/>
          <p:cNvSpPr>
            <a:spLocks noGrp="1"/>
          </p:cNvSpPr>
          <p:nvPr>
            <p:ph type="title"/>
          </p:nvPr>
        </p:nvSpPr>
        <p:spPr>
          <a:xfrm>
            <a:off x="683568" y="332656"/>
            <a:ext cx="7994849" cy="1320800"/>
          </a:xfrm>
        </p:spPr>
        <p:txBody>
          <a:bodyPr/>
          <a:lstStyle/>
          <a:p>
            <a:pPr eaLnBrk="1" hangingPunct="1"/>
            <a:r>
              <a:rPr lang="en-GB" altLang="en-US" b="1" dirty="0">
                <a:ln>
                  <a:noFill/>
                </a:ln>
                <a:latin typeface="Letter-join Plus 40" panose="02000505000000020003" pitchFamily="50" charset="0"/>
              </a:rPr>
              <a:t>Advice from the previous Year 6 pupils:</a:t>
            </a:r>
          </a:p>
        </p:txBody>
      </p:sp>
      <p:sp>
        <p:nvSpPr>
          <p:cNvPr id="3" name="Content Placeholder 2"/>
          <p:cNvSpPr>
            <a:spLocks noGrp="1"/>
          </p:cNvSpPr>
          <p:nvPr>
            <p:ph idx="1"/>
          </p:nvPr>
        </p:nvSpPr>
        <p:spPr>
          <a:xfrm>
            <a:off x="972592" y="1988840"/>
            <a:ext cx="7416800" cy="3746500"/>
          </a:xfrm>
        </p:spPr>
        <p:txBody>
          <a:bodyPr rtlCol="0">
            <a:normAutofit/>
          </a:bodyPr>
          <a:lstStyle/>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Practice Makes Perfect - extra work at home is useful but don’t put pressure on yourself!</a:t>
            </a: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Have confidence but don’t be over confident.</a:t>
            </a: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Don’t panic, always try, reread the question and think about your workings/different strategies.</a:t>
            </a: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Try not to waste time – time management is SO important!</a:t>
            </a: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Make sure that you talk about any questions, worries or concerns.</a:t>
            </a: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It was actually quite a fun day in the end!</a:t>
            </a: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p:txBody>
      </p:sp>
    </p:spTree>
  </p:cSld>
  <p:clrMapOvr>
    <a:masterClrMapping/>
  </p:clrMapOvr>
  <p:transition spd="slow" advTm="132933"/>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itle 1"/>
          <p:cNvSpPr>
            <a:spLocks noGrp="1"/>
          </p:cNvSpPr>
          <p:nvPr>
            <p:ph type="title"/>
          </p:nvPr>
        </p:nvSpPr>
        <p:spPr>
          <a:xfrm>
            <a:off x="683568" y="332656"/>
            <a:ext cx="7994849" cy="1320800"/>
          </a:xfrm>
        </p:spPr>
        <p:txBody>
          <a:bodyPr/>
          <a:lstStyle/>
          <a:p>
            <a:pPr algn="ctr" eaLnBrk="1" hangingPunct="1"/>
            <a:r>
              <a:rPr lang="en-GB" altLang="en-US" b="1" dirty="0">
                <a:ln>
                  <a:noFill/>
                </a:ln>
                <a:latin typeface="Letter-join Plus 40" panose="02000505000000020003" pitchFamily="50" charset="0"/>
              </a:rPr>
              <a:t>Final points</a:t>
            </a:r>
          </a:p>
        </p:txBody>
      </p:sp>
      <p:sp>
        <p:nvSpPr>
          <p:cNvPr id="3" name="Content Placeholder 2"/>
          <p:cNvSpPr>
            <a:spLocks noGrp="1"/>
          </p:cNvSpPr>
          <p:nvPr>
            <p:ph idx="1"/>
          </p:nvPr>
        </p:nvSpPr>
        <p:spPr>
          <a:xfrm>
            <a:off x="972592" y="1412776"/>
            <a:ext cx="7416800" cy="3746500"/>
          </a:xfrm>
        </p:spPr>
        <p:txBody>
          <a:bodyPr rtlCol="0">
            <a:normAutofit/>
          </a:bodyPr>
          <a:lstStyle/>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If in doubt, register your child. You can always withdraw them at a later date.</a:t>
            </a:r>
          </a:p>
          <a:p>
            <a:pPr eaLnBrk="1" fontAlgn="auto" hangingPunct="1">
              <a:buFont typeface="Arial"/>
              <a:buChar char="•"/>
              <a:defRPr/>
            </a:pPr>
            <a:endParaRPr lang="en-GB" dirty="0">
              <a:solidFill>
                <a:schemeClr val="tx1">
                  <a:lumMod val="85000"/>
                  <a:lumOff val="15000"/>
                </a:schemeClr>
              </a:solidFill>
              <a:latin typeface="Letter-join Plus 40" panose="02000505000000020003" pitchFamily="50" charset="0"/>
            </a:endParaRP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Practice makes perfect- set your child up for success!</a:t>
            </a:r>
          </a:p>
          <a:p>
            <a:pPr eaLnBrk="1" fontAlgn="auto" hangingPunct="1">
              <a:buFont typeface="Arial"/>
              <a:buChar char="•"/>
              <a:defRPr/>
            </a:pPr>
            <a:endParaRPr lang="en-GB" dirty="0">
              <a:solidFill>
                <a:schemeClr val="tx1">
                  <a:lumMod val="85000"/>
                  <a:lumOff val="15000"/>
                </a:schemeClr>
              </a:solidFill>
              <a:latin typeface="Letter-join Plus 40" panose="02000505000000020003" pitchFamily="50" charset="0"/>
            </a:endParaRPr>
          </a:p>
          <a:p>
            <a:pPr eaLnBrk="1" fontAlgn="auto" hangingPunct="1">
              <a:buFont typeface="Arial"/>
              <a:buChar char="•"/>
              <a:defRPr/>
            </a:pPr>
            <a:r>
              <a:rPr lang="en-GB" dirty="0">
                <a:solidFill>
                  <a:schemeClr val="tx1">
                    <a:lumMod val="85000"/>
                    <a:lumOff val="15000"/>
                  </a:schemeClr>
                </a:solidFill>
                <a:latin typeface="Letter-join Plus 40" panose="02000505000000020003" pitchFamily="50" charset="0"/>
              </a:rPr>
              <a:t>If you are unhappy with the results, you do have a right to appeal. Success is rare but possible. More details about the appeal process can be requested at the point of need. </a:t>
            </a: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p:txBody>
      </p:sp>
      <p:pic>
        <p:nvPicPr>
          <p:cNvPr id="4098" name="Picture 2" descr="11 Plus Exam 11 Plus English Verbal Reasoning Maths Spatial Reasoning Non  Verbal Kent Test 11+ Kent 11plus Paper 1 Exam PDF Paper Download - Ets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4725144"/>
            <a:ext cx="1320081" cy="1320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607785"/>
      </p:ext>
    </p:extLst>
  </p:cSld>
  <p:clrMapOvr>
    <a:masterClrMapping/>
  </p:clrMapOvr>
  <p:transition spd="slow" advTm="132933"/>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10935</TotalTime>
  <Words>2130</Words>
  <Application>Microsoft Office PowerPoint</Application>
  <PresentationFormat>On-screen Show (4:3)</PresentationFormat>
  <Paragraphs>172</Paragraphs>
  <Slides>24</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ＭＳ Ｐゴシック</vt:lpstr>
      <vt:lpstr>Arial</vt:lpstr>
      <vt:lpstr>Letter-join Plus 40</vt:lpstr>
      <vt:lpstr>Trebuchet MS</vt:lpstr>
      <vt:lpstr>Wingdings 3</vt:lpstr>
      <vt:lpstr>Facet</vt:lpstr>
      <vt:lpstr>Secondary School Admissions September 2027   The Kent Test   </vt:lpstr>
      <vt:lpstr>Who can take the Kent Test? </vt:lpstr>
      <vt:lpstr>Should my child take the test?</vt:lpstr>
      <vt:lpstr>PowerPoint Presentation</vt:lpstr>
      <vt:lpstr>What about pupils with SEND?</vt:lpstr>
      <vt:lpstr> Key Dates:</vt:lpstr>
      <vt:lpstr>2026 Secondary Admissions How to register:</vt:lpstr>
      <vt:lpstr>PowerPoint Presentation</vt:lpstr>
      <vt:lpstr>PowerPoint Presentation</vt:lpstr>
      <vt:lpstr>PowerPoint Presentation</vt:lpstr>
      <vt:lpstr>PowerPoint Presentation</vt:lpstr>
      <vt:lpstr>PowerPoint Presentation</vt:lpstr>
      <vt:lpstr>PowerPoint Presentation</vt:lpstr>
      <vt:lpstr>Standardisation and Scores: 2025 (to compare) </vt:lpstr>
      <vt:lpstr>PowerPoint Presentation</vt:lpstr>
      <vt:lpstr>Appeals</vt:lpstr>
      <vt:lpstr>Appeals</vt:lpstr>
      <vt:lpstr>Parental Appeals: Advice</vt:lpstr>
      <vt:lpstr>PowerPoint Presentation</vt:lpstr>
      <vt:lpstr>Additional Recommended Resources</vt:lpstr>
      <vt:lpstr>Extra Twinkle Resources</vt:lpstr>
      <vt:lpstr>PowerPoint Presentation</vt:lpstr>
      <vt:lpstr>Advice from the previous Year 6 pupils:</vt:lpstr>
      <vt:lpstr>Final points</vt:lpstr>
    </vt:vector>
  </TitlesOfParts>
  <Company>Kent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Harrim13</dc:creator>
  <cp:lastModifiedBy>Nicole Chapman</cp:lastModifiedBy>
  <cp:revision>257</cp:revision>
  <dcterms:created xsi:type="dcterms:W3CDTF">2010-07-23T10:54:38Z</dcterms:created>
  <dcterms:modified xsi:type="dcterms:W3CDTF">2026-06-03T15:38:56Z</dcterms:modified>
</cp:coreProperties>
</file>